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558" r:id="rId2"/>
    <p:sldId id="360" r:id="rId3"/>
    <p:sldId id="476" r:id="rId4"/>
    <p:sldId id="568" r:id="rId5"/>
    <p:sldId id="704" r:id="rId6"/>
    <p:sldId id="479" r:id="rId7"/>
    <p:sldId id="768" r:id="rId8"/>
    <p:sldId id="798" r:id="rId9"/>
    <p:sldId id="799" r:id="rId10"/>
    <p:sldId id="800" r:id="rId11"/>
    <p:sldId id="807" r:id="rId12"/>
    <p:sldId id="802" r:id="rId13"/>
    <p:sldId id="817" r:id="rId14"/>
    <p:sldId id="801" r:id="rId15"/>
    <p:sldId id="803" r:id="rId16"/>
    <p:sldId id="808" r:id="rId17"/>
    <p:sldId id="809" r:id="rId18"/>
    <p:sldId id="818" r:id="rId19"/>
    <p:sldId id="819" r:id="rId20"/>
    <p:sldId id="805" r:id="rId21"/>
    <p:sldId id="804" r:id="rId22"/>
    <p:sldId id="806" r:id="rId23"/>
    <p:sldId id="668" r:id="rId24"/>
  </p:sldIdLst>
  <p:sldSz cx="12192000" cy="6858000"/>
  <p:notesSz cx="9296400" cy="1295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3" autoAdjust="0"/>
    <p:restoredTop sz="41744" autoAdjust="0"/>
  </p:normalViewPr>
  <p:slideViewPr>
    <p:cSldViewPr snapToGrid="0">
      <p:cViewPr varScale="1">
        <p:scale>
          <a:sx n="30" d="100"/>
          <a:sy n="30" d="100"/>
        </p:scale>
        <p:origin x="1896" y="48"/>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649949"/>
          </a:xfrm>
          <a:prstGeom prst="rect">
            <a:avLst/>
          </a:prstGeom>
        </p:spPr>
        <p:txBody>
          <a:bodyPr vert="horz" lIns="127131" tIns="63566" rIns="127131" bIns="63566" rtlCol="0"/>
          <a:lstStyle>
            <a:lvl1pPr algn="l">
              <a:defRPr sz="1600"/>
            </a:lvl1pPr>
          </a:lstStyle>
          <a:p>
            <a:endParaRPr lang="en-US"/>
          </a:p>
        </p:txBody>
      </p:sp>
      <p:sp>
        <p:nvSpPr>
          <p:cNvPr id="3" name="Date Placeholder 2"/>
          <p:cNvSpPr>
            <a:spLocks noGrp="1"/>
          </p:cNvSpPr>
          <p:nvPr>
            <p:ph type="dt" idx="1"/>
          </p:nvPr>
        </p:nvSpPr>
        <p:spPr>
          <a:xfrm>
            <a:off x="5265809" y="0"/>
            <a:ext cx="4028440" cy="649949"/>
          </a:xfrm>
          <a:prstGeom prst="rect">
            <a:avLst/>
          </a:prstGeom>
        </p:spPr>
        <p:txBody>
          <a:bodyPr vert="horz" lIns="127131" tIns="63566" rIns="127131" bIns="63566" rtlCol="0"/>
          <a:lstStyle>
            <a:lvl1pPr algn="r">
              <a:defRPr sz="1600"/>
            </a:lvl1pPr>
          </a:lstStyle>
          <a:p>
            <a:fld id="{37940DE7-40D7-2F48-987F-473A266EB2D1}" type="datetimeFigureOut">
              <a:rPr lang="en-US" smtClean="0"/>
              <a:t>12/2/2020</a:t>
            </a:fld>
            <a:endParaRPr lang="en-US"/>
          </a:p>
        </p:txBody>
      </p:sp>
      <p:sp>
        <p:nvSpPr>
          <p:cNvPr id="4" name="Slide Image Placeholder 3"/>
          <p:cNvSpPr>
            <a:spLocks noGrp="1" noRot="1" noChangeAspect="1"/>
          </p:cNvSpPr>
          <p:nvPr>
            <p:ph type="sldImg" idx="2"/>
          </p:nvPr>
        </p:nvSpPr>
        <p:spPr>
          <a:xfrm>
            <a:off x="763588" y="1619250"/>
            <a:ext cx="7769225" cy="4370388"/>
          </a:xfrm>
          <a:prstGeom prst="rect">
            <a:avLst/>
          </a:prstGeom>
          <a:noFill/>
          <a:ln w="12700">
            <a:solidFill>
              <a:prstClr val="black"/>
            </a:solidFill>
          </a:ln>
        </p:spPr>
        <p:txBody>
          <a:bodyPr vert="horz" lIns="127131" tIns="63566" rIns="127131" bIns="63566" rtlCol="0" anchor="ctr"/>
          <a:lstStyle/>
          <a:p>
            <a:endParaRPr lang="en-US"/>
          </a:p>
        </p:txBody>
      </p:sp>
      <p:sp>
        <p:nvSpPr>
          <p:cNvPr id="5" name="Notes Placeholder 4"/>
          <p:cNvSpPr>
            <a:spLocks noGrp="1"/>
          </p:cNvSpPr>
          <p:nvPr>
            <p:ph type="body" sz="quarter" idx="3"/>
          </p:nvPr>
        </p:nvSpPr>
        <p:spPr>
          <a:xfrm>
            <a:off x="929640" y="6234112"/>
            <a:ext cx="7437120" cy="5100638"/>
          </a:xfrm>
          <a:prstGeom prst="rect">
            <a:avLst/>
          </a:prstGeom>
        </p:spPr>
        <p:txBody>
          <a:bodyPr vert="horz" lIns="127131" tIns="63566" rIns="127131" bIns="635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2304053"/>
            <a:ext cx="4028440" cy="649948"/>
          </a:xfrm>
          <a:prstGeom prst="rect">
            <a:avLst/>
          </a:prstGeom>
        </p:spPr>
        <p:txBody>
          <a:bodyPr vert="horz" lIns="127131" tIns="63566" rIns="127131" bIns="63566" rtlCol="0" anchor="b"/>
          <a:lstStyle>
            <a:lvl1pPr algn="l">
              <a:defRPr sz="1600"/>
            </a:lvl1pPr>
          </a:lstStyle>
          <a:p>
            <a:endParaRPr lang="en-US"/>
          </a:p>
        </p:txBody>
      </p:sp>
      <p:sp>
        <p:nvSpPr>
          <p:cNvPr id="7" name="Slide Number Placeholder 6"/>
          <p:cNvSpPr>
            <a:spLocks noGrp="1"/>
          </p:cNvSpPr>
          <p:nvPr>
            <p:ph type="sldNum" sz="quarter" idx="5"/>
          </p:nvPr>
        </p:nvSpPr>
        <p:spPr>
          <a:xfrm>
            <a:off x="5265809" y="12304053"/>
            <a:ext cx="4028440" cy="649948"/>
          </a:xfrm>
          <a:prstGeom prst="rect">
            <a:avLst/>
          </a:prstGeom>
        </p:spPr>
        <p:txBody>
          <a:bodyPr vert="horz" lIns="127131" tIns="63566" rIns="127131" bIns="63566" rtlCol="0" anchor="b"/>
          <a:lstStyle>
            <a:lvl1pPr algn="r">
              <a:defRPr sz="16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247607">
              <a:defRPr/>
            </a:pPr>
            <a:fld id="{AAC37792-3584-8F44-A228-D4CCCED21F2F}" type="slidenum">
              <a:rPr lang="en-US">
                <a:solidFill>
                  <a:prstClr val="black"/>
                </a:solidFill>
                <a:latin typeface="Calibri" panose="020F0502020204030204"/>
              </a:rPr>
              <a:pPr defTabSz="1247607">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Let’s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rejoice and be glad</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give the glory to Him</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Two forms of worship: Being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Glad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and Giving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Glory</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Both are important. And both are commanded!</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because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marriage of the Lamb</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has come,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His bride has...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DEBATE: All God’s Work or Our Work == YES!</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prepared herself</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the church should prepare itself to meet Christ</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8 It was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given to her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We have nothing that we did not receive</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to clothe herself in fine linen,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bright and clean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get dressed in the fine linen</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for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fine linen is the righteous acts of the saints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righteous acts are what we are supposed to do, but prepared beforehand by God (Ephesians 2:10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For we are God’s handiwork, created in Christ Jesus to do good works, which God prepared in advance for us to do.”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NIV)</a:t>
            </a: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Eph. 5:25   Husbands, love your wives, just as Christ also loved the church and gave Himself up for her, 26 so that He might sanctify her, having cleansed her by the washing of water with the word,</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Tyndale:  </a:t>
            </a:r>
            <a:r>
              <a:rPr lang="en-US" sz="3200" b="0" i="0" u="none" strike="noStrike" baseline="0" dirty="0">
                <a:solidFill>
                  <a:srgbClr val="000000"/>
                </a:solidFill>
                <a:latin typeface="Segoe UI" panose="020B0502040204020203" pitchFamily="34" charset="0"/>
              </a:rPr>
              <a:t> (contrast the clothing of the harlot, 17:4; 18:16). Rev. 17:4 </a:t>
            </a:r>
            <a:r>
              <a:rPr lang="en-US" sz="3200" b="0" i="1" u="none" strike="noStrike" baseline="0" dirty="0">
                <a:solidFill>
                  <a:srgbClr val="000000"/>
                </a:solidFill>
                <a:latin typeface="Segoe UI" panose="020B0502040204020203" pitchFamily="34" charset="0"/>
              </a:rPr>
              <a:t>The woman was clothed in purple and scarlet, and adorned with gold and precious stones and pearls, having in her hand a gold cup full of abominations and of the unclean things of her immorality,</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lang="en-US" b="1" i="1" dirty="0"/>
              <a:t>=</a:t>
            </a:r>
            <a:r>
              <a:rPr lang="en-US" b="1" i="1" dirty="0">
                <a:sym typeface="Wingdings" panose="05000000000000000000" pitchFamily="2" charset="2"/>
              </a:rPr>
              <a:t>  </a:t>
            </a:r>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12</a:t>
            </a:fld>
            <a:endParaRPr lang="en-US"/>
          </a:p>
        </p:txBody>
      </p:sp>
    </p:spTree>
    <p:extLst>
      <p:ext uri="{BB962C8B-B14F-4D97-AF65-F5344CB8AC3E}">
        <p14:creationId xmlns:p14="http://schemas.microsoft.com/office/powerpoint/2010/main" val="810071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9 Then he said to me, “Write: ‘Blessed are those who are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invited to the wedding feast of the Lamb</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Have to be invited... But have been!</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he *said to me, “These are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true words of God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Parables about Wedding Feasts: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Matthew 22 People invited did not want to come... So others were gathered...  One came without proper attire and was cast out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Matthew 25 Five virgins were prepared with oil for lamps, but five were not and missed out when the bridegroom came </a:t>
            </a: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suddenlyl</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a:t>
            </a: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228618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10 Then I fell at his feet to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worship him</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WHAT???? Angels are so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sym typeface="Wingdings" panose="05000000000000000000" pitchFamily="2" charset="2"/>
              </a:rPr>
              <a:t>magnificient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that even the Apostle whom Jesus Loved could mistakenly worship them...   WHAT DOES THAT SAY ABOUT GOD’S MAJESTY AND GLORY???!!!???</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But he said to me, “Do not do that; I am a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fellow servant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of yours and your brothers and sisters who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hold the testimony of Jesus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worship God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8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000" b="1" i="1" u="sng" strike="noStrike" kern="1200" cap="none" spc="0" normalizeH="0" baseline="0" noProof="0" dirty="0">
                <a:ln>
                  <a:noFill/>
                </a:ln>
                <a:solidFill>
                  <a:prstClr val="white"/>
                </a:solidFill>
                <a:effectLst/>
                <a:uLnTx/>
                <a:uFillTx/>
                <a:latin typeface="Trebuchet MS" panose="020B0603020202020204"/>
                <a:ea typeface="+mn-ea"/>
                <a:cs typeface="+mn-cs"/>
              </a:rPr>
              <a:t>For the testimony of Jesus is the spirit of prophecy.</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2490226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 white horse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 horse of warfare (as opposed to the donkey of peace for His triumphal entry)</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called Faithful and True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in righteousness He judges and wages war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12 His eyes are a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flame of fire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represents righteous judgment</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on His head are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many crowns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represents royalty and authority    now the uncontested ruler of the world! (Epp)</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He has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 name written on Him which no one knows except Himself</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13 He is clothed with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 robe dipped in blood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represents His sacrifice and righteous vengeance</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Tyndale: </a:t>
            </a:r>
            <a:r>
              <a:rPr lang="en-US" sz="1200" b="0" i="0" u="none" strike="noStrike" kern="1200" baseline="0" dirty="0">
                <a:solidFill>
                  <a:schemeClr val="tx1"/>
                </a:solidFill>
                <a:latin typeface="+mn-lt"/>
                <a:ea typeface="+mn-ea"/>
                <a:cs typeface="+mn-cs"/>
              </a:rPr>
              <a:t>In this book he repeatedly makes the point that it is in his capacity as the ‘Lamb as though slain’ that Christ conquers. He overcame, not by shedding the blood of others, but by shedding his own. </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His name is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called The Word of God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Gospel of John begins with this Name for Jesus =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logos     john 1:1-3, 14</a:t>
            </a: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4213134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 white horse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called Faithful and True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in righteousness He judges and wages war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12 His eyes are a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flame of fire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represents righteous judgment</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on His head are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many crowns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represents royalty and authority</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He has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 name written on Him which no one knows except Himself</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13 He is clothed with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 robe dipped in blood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represents His sacrifice and righteous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sym typeface="Wingdings" panose="05000000000000000000" pitchFamily="2" charset="2"/>
              </a:rPr>
              <a:t>vengence</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His name is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called The Word of God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Gospel of John begins with this Name for Jesus</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14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armies which are in heaven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clothed in fine linen, white and clean, were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following Him on white horses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Angels?? (the heavenly host = armies of angels)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Believers??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fine linen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in vs 8 was the righteous acts of the saints) ??</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16</a:t>
            </a:fld>
            <a:endParaRPr lang="en-US"/>
          </a:p>
        </p:txBody>
      </p:sp>
    </p:spTree>
    <p:extLst>
      <p:ext uri="{BB962C8B-B14F-4D97-AF65-F5344CB8AC3E}">
        <p14:creationId xmlns:p14="http://schemas.microsoft.com/office/powerpoint/2010/main" val="776885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14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armies which are in heaven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clothed in fine linen, white and clean, were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following Him on white horses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Angels?? (the heavenly host = armies of angels)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Believers??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fine linen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in vs 8 was the righteous acts of the saints) ??</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b="1" i="1" dirty="0"/>
          </a:p>
          <a:p>
            <a:r>
              <a:rPr lang="en-US" b="1" i="1"/>
              <a:t>*** Glen </a:t>
            </a:r>
            <a:r>
              <a:rPr lang="en-US" b="1" i="1" dirty="0"/>
              <a:t>Blackmon’s favorite passage... Before he goes out to do battle as a police officer.</a:t>
            </a:r>
          </a:p>
        </p:txBody>
      </p:sp>
      <p:sp>
        <p:nvSpPr>
          <p:cNvPr id="4" name="Slide Number Placeholder 3"/>
          <p:cNvSpPr>
            <a:spLocks noGrp="1"/>
          </p:cNvSpPr>
          <p:nvPr>
            <p:ph type="sldNum" sz="quarter" idx="5"/>
          </p:nvPr>
        </p:nvSpPr>
        <p:spPr/>
        <p:txBody>
          <a:bodyPr/>
          <a:lstStyle/>
          <a:p>
            <a:fld id="{AAC37792-3584-8F44-A228-D4CCCED21F2F}" type="slidenum">
              <a:rPr lang="en-US" smtClean="0"/>
              <a:t>17</a:t>
            </a:fld>
            <a:endParaRPr lang="en-US"/>
          </a:p>
        </p:txBody>
      </p:sp>
    </p:spTree>
    <p:extLst>
      <p:ext uri="{BB962C8B-B14F-4D97-AF65-F5344CB8AC3E}">
        <p14:creationId xmlns:p14="http://schemas.microsoft.com/office/powerpoint/2010/main" val="30978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18</a:t>
            </a:fld>
            <a:endParaRPr lang="en-US"/>
          </a:p>
        </p:txBody>
      </p:sp>
    </p:spTree>
    <p:extLst>
      <p:ext uri="{BB962C8B-B14F-4D97-AF65-F5344CB8AC3E}">
        <p14:creationId xmlns:p14="http://schemas.microsoft.com/office/powerpoint/2010/main" val="3240956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19</a:t>
            </a:fld>
            <a:endParaRPr lang="en-US"/>
          </a:p>
        </p:txBody>
      </p:sp>
    </p:spTree>
    <p:extLst>
      <p:ext uri="{BB962C8B-B14F-4D97-AF65-F5344CB8AC3E}">
        <p14:creationId xmlns:p14="http://schemas.microsoft.com/office/powerpoint/2010/main" val="2395183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15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From His mouth comes a sharp sword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so that with it He may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strike down the nations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the army rides with Him, but no one gets to fight!!!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He slays all of his enemies with a sword from His mouth  POWER of the Word of God!!!</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He will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rule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them with a rod of iron;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treads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the wine press of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fierce wrath of God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the Almighty.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16 And on His robe and on His thigh He has a name written: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KING OF KINGS, AND LORD OF LORDS.</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(more of Handel’s Messiah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Hallelujah Chorus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20</a:t>
            </a:fld>
            <a:endParaRPr lang="en-US"/>
          </a:p>
        </p:txBody>
      </p:sp>
    </p:spTree>
    <p:extLst>
      <p:ext uri="{BB962C8B-B14F-4D97-AF65-F5344CB8AC3E}">
        <p14:creationId xmlns:p14="http://schemas.microsoft.com/office/powerpoint/2010/main" val="130959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 angel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standing in the sun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to all the birds that fly in midheaven, “Come,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assemble for the great feast of God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18 so that you may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eat the flesh</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of kings and the flesh of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commanders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 flesh of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mighty men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the flesh of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horses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of those who sit on them,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the flesh of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all people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both free and slaves, and small and great.”</a:t>
            </a: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21</a:t>
            </a:fld>
            <a:endParaRPr lang="en-US"/>
          </a:p>
        </p:txBody>
      </p:sp>
    </p:spTree>
    <p:extLst>
      <p:ext uri="{BB962C8B-B14F-4D97-AF65-F5344CB8AC3E}">
        <p14:creationId xmlns:p14="http://schemas.microsoft.com/office/powerpoint/2010/main" val="398946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22</a:t>
            </a:fld>
            <a:endParaRPr lang="en-US"/>
          </a:p>
        </p:txBody>
      </p:sp>
    </p:spTree>
    <p:extLst>
      <p:ext uri="{BB962C8B-B14F-4D97-AF65-F5344CB8AC3E}">
        <p14:creationId xmlns:p14="http://schemas.microsoft.com/office/powerpoint/2010/main" val="384110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247607">
              <a:defRPr/>
            </a:pPr>
            <a:fld id="{AAC37792-3584-8F44-A228-D4CCCED21F2F}" type="slidenum">
              <a:rPr lang="en-US">
                <a:solidFill>
                  <a:prstClr val="black"/>
                </a:solidFill>
                <a:latin typeface="Calibri" panose="020F0502020204030204"/>
              </a:rPr>
              <a:pPr defTabSz="1247607">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384977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7968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Hallelujah = </a:t>
            </a:r>
            <a:r>
              <a:rPr lang="en-US" b="0" i="0" dirty="0"/>
              <a:t>Praise the Lord!!</a:t>
            </a:r>
          </a:p>
          <a:p>
            <a:endParaRPr lang="en-US" b="1" i="1" dirty="0"/>
          </a:p>
          <a:p>
            <a:r>
              <a:rPr lang="en-US" b="1" i="1" u="sng" dirty="0"/>
              <a:t>Salvation</a:t>
            </a:r>
            <a:r>
              <a:rPr lang="en-US" b="1" i="1" dirty="0"/>
              <a:t>, </a:t>
            </a:r>
            <a:r>
              <a:rPr lang="en-US" b="0" i="0" dirty="0">
                <a:sym typeface="Wingdings" panose="05000000000000000000" pitchFamily="2" charset="2"/>
              </a:rPr>
              <a:t> No other Name given to be saved (Acts 4); No power can rescue from His </a:t>
            </a:r>
            <a:r>
              <a:rPr lang="en-US" b="0" i="0" dirty="0" err="1">
                <a:sym typeface="Wingdings" panose="05000000000000000000" pitchFamily="2" charset="2"/>
              </a:rPr>
              <a:t>ominipotent</a:t>
            </a:r>
            <a:r>
              <a:rPr lang="en-US" b="0" i="0" dirty="0">
                <a:sym typeface="Wingdings" panose="05000000000000000000" pitchFamily="2" charset="2"/>
              </a:rPr>
              <a:t> hand </a:t>
            </a:r>
            <a:endParaRPr lang="en-US" b="1" i="1" dirty="0"/>
          </a:p>
          <a:p>
            <a:r>
              <a:rPr lang="en-US" b="1" i="1" u="sng" dirty="0"/>
              <a:t>Glory</a:t>
            </a:r>
            <a:r>
              <a:rPr lang="en-US" b="1" i="1" dirty="0"/>
              <a:t>, </a:t>
            </a:r>
            <a:r>
              <a:rPr lang="en-US" b="0" i="0" dirty="0">
                <a:sym typeface="Wingdings" panose="05000000000000000000" pitchFamily="2" charset="2"/>
              </a:rPr>
              <a:t>  only His because He is CREATOR; Sustainer; Savior; Rescuer; Righteous Avenger; </a:t>
            </a:r>
            <a:endParaRPr lang="en-US" b="1" i="1" dirty="0"/>
          </a:p>
          <a:p>
            <a:r>
              <a:rPr lang="en-US" b="1" i="1" dirty="0"/>
              <a:t>and </a:t>
            </a:r>
            <a:r>
              <a:rPr lang="en-US" b="1" i="1" u="sng" dirty="0"/>
              <a:t>Power</a:t>
            </a:r>
            <a:r>
              <a:rPr lang="en-US" b="1" i="1" dirty="0"/>
              <a:t> </a:t>
            </a:r>
            <a:r>
              <a:rPr lang="en-US" b="0" i="0" dirty="0"/>
              <a:t> </a:t>
            </a:r>
            <a:r>
              <a:rPr lang="en-US" b="0" i="0" dirty="0">
                <a:sym typeface="Wingdings" panose="05000000000000000000" pitchFamily="2" charset="2"/>
              </a:rPr>
              <a:t> Opens and no one can shut; Shuts and no one can open (rev 3:7)</a:t>
            </a:r>
            <a:endParaRPr lang="en-US" b="1" i="1" dirty="0"/>
          </a:p>
          <a:p>
            <a:endParaRPr lang="en-US" b="1" i="1" u="sng" dirty="0"/>
          </a:p>
          <a:p>
            <a:r>
              <a:rPr lang="en-US" b="1" i="1" u="sng" dirty="0"/>
              <a:t>belong</a:t>
            </a:r>
            <a:r>
              <a:rPr lang="en-US" b="1" i="1" dirty="0"/>
              <a:t> to God </a:t>
            </a:r>
            <a:r>
              <a:rPr lang="en-US" b="0" i="0" dirty="0"/>
              <a:t> </a:t>
            </a:r>
            <a:r>
              <a:rPr lang="en-US" b="0" i="0" dirty="0">
                <a:sym typeface="Wingdings" panose="05000000000000000000" pitchFamily="2" charset="2"/>
              </a:rPr>
              <a:t> they are His and His alone!</a:t>
            </a:r>
            <a:endParaRPr lang="en-US" b="1" i="1" dirty="0"/>
          </a:p>
          <a:p>
            <a:endParaRPr lang="en-US" b="1" i="1" dirty="0"/>
          </a:p>
          <a:p>
            <a:endParaRPr lang="en-US" b="1" i="1" dirty="0"/>
          </a:p>
          <a:p>
            <a:r>
              <a:rPr lang="en-US" b="1" i="1" dirty="0"/>
              <a:t>BECAUSE</a:t>
            </a:r>
          </a:p>
          <a:p>
            <a:r>
              <a:rPr lang="en-US" b="1" i="1" dirty="0"/>
              <a:t>His Judgments are </a:t>
            </a:r>
            <a:r>
              <a:rPr lang="en-US" b="1" i="1" u="sng" dirty="0"/>
              <a:t>true</a:t>
            </a:r>
            <a:r>
              <a:rPr lang="en-US" b="1" i="1" dirty="0"/>
              <a:t> and </a:t>
            </a:r>
            <a:r>
              <a:rPr lang="en-US" b="1" i="1" u="sng" dirty="0"/>
              <a:t>righteous</a:t>
            </a:r>
          </a:p>
          <a:p>
            <a:pPr marL="171450" indent="-171450">
              <a:buFont typeface="Arial" panose="020B0604020202020204" pitchFamily="34" charset="0"/>
              <a:buChar char="•"/>
            </a:pPr>
            <a:r>
              <a:rPr lang="en-US" b="1" i="1" dirty="0"/>
              <a:t>Judged the prostitute (for corrupting the earth)</a:t>
            </a:r>
          </a:p>
          <a:p>
            <a:pPr marL="171450" indent="-171450">
              <a:buFont typeface="Arial" panose="020B0604020202020204" pitchFamily="34" charset="0"/>
              <a:buChar char="•"/>
            </a:pPr>
            <a:r>
              <a:rPr lang="en-US" b="1" i="1" dirty="0"/>
              <a:t>Avenged the blood of His bond servants</a:t>
            </a: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8</a:t>
            </a:fld>
            <a:endParaRPr lang="en-US"/>
          </a:p>
        </p:txBody>
      </p:sp>
    </p:spTree>
    <p:extLst>
      <p:ext uri="{BB962C8B-B14F-4D97-AF65-F5344CB8AC3E}">
        <p14:creationId xmlns:p14="http://schemas.microsoft.com/office/powerpoint/2010/main" val="3824829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 second time </a:t>
            </a:r>
            <a:r>
              <a:rPr lang="en-US" b="1" i="1" dirty="0">
                <a:sym typeface="Wingdings" panose="05000000000000000000" pitchFamily="2" charset="2"/>
              </a:rPr>
              <a:t>  </a:t>
            </a:r>
            <a:r>
              <a:rPr lang="en-US" b="0" i="0" dirty="0">
                <a:sym typeface="Wingdings" panose="05000000000000000000" pitchFamily="2" charset="2"/>
              </a:rPr>
              <a:t>emphasis! A new group of worshippers even closer to the throne !</a:t>
            </a:r>
          </a:p>
          <a:p>
            <a:endParaRPr lang="en-US" b="0" i="0" dirty="0">
              <a:sym typeface="Wingdings" panose="05000000000000000000" pitchFamily="2" charset="2"/>
            </a:endParaRPr>
          </a:p>
          <a:p>
            <a:r>
              <a:rPr lang="en-US" b="1" i="0" dirty="0"/>
              <a:t>24 elders and 4 living creatures</a:t>
            </a:r>
            <a:r>
              <a:rPr lang="en-US" b="0" i="0" dirty="0"/>
              <a:t>:  representatives of the totality of God’s people and the animal and spirit world?</a:t>
            </a:r>
          </a:p>
          <a:p>
            <a:endParaRPr lang="en-US" b="0" i="0" dirty="0"/>
          </a:p>
          <a:p>
            <a:r>
              <a:rPr lang="en-US" b="1" i="1" u="sng" dirty="0"/>
              <a:t>Amen</a:t>
            </a:r>
            <a:r>
              <a:rPr lang="en-US" b="0" i="0" u="none" dirty="0"/>
              <a:t> </a:t>
            </a:r>
            <a:r>
              <a:rPr lang="en-US" b="0" i="0" u="none" dirty="0">
                <a:sym typeface="Wingdings" panose="05000000000000000000" pitchFamily="2" charset="2"/>
              </a:rPr>
              <a:t> a word of assent or agreement</a:t>
            </a:r>
          </a:p>
          <a:p>
            <a:r>
              <a:rPr lang="en-US" b="1" i="1" u="sng" dirty="0">
                <a:sym typeface="Wingdings" panose="05000000000000000000" pitchFamily="2" charset="2"/>
              </a:rPr>
              <a:t>Hallelujah </a:t>
            </a:r>
            <a:r>
              <a:rPr lang="en-US" b="0" i="0" u="none" dirty="0">
                <a:sym typeface="Wingdings" panose="05000000000000000000" pitchFamily="2" charset="2"/>
              </a:rPr>
              <a:t> an exclamation of worship and praise</a:t>
            </a:r>
            <a:endParaRPr lang="en-US" b="1" i="1" u="sng" dirty="0"/>
          </a:p>
          <a:p>
            <a:endParaRPr lang="en-US" b="0" i="0" dirty="0"/>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Give praise to our God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all you His bond-servants, you who fear Him, the small and the great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All Heaven calls All of God’s people to give Him praise and awe</a:t>
            </a:r>
            <a:endParaRPr lang="en-US" b="0" i="0" dirty="0"/>
          </a:p>
        </p:txBody>
      </p:sp>
      <p:sp>
        <p:nvSpPr>
          <p:cNvPr id="4" name="Slide Number Placeholder 3"/>
          <p:cNvSpPr>
            <a:spLocks noGrp="1"/>
          </p:cNvSpPr>
          <p:nvPr>
            <p:ph type="sldNum" sz="quarter" idx="5"/>
          </p:nvPr>
        </p:nvSpPr>
        <p:spPr/>
        <p:txBody>
          <a:bodyPr/>
          <a:lstStyle/>
          <a:p>
            <a:fld id="{AAC37792-3584-8F44-A228-D4CCCED21F2F}" type="slidenum">
              <a:rPr lang="en-US" smtClean="0"/>
              <a:t>9</a:t>
            </a:fld>
            <a:endParaRPr lang="en-US"/>
          </a:p>
        </p:txBody>
      </p:sp>
    </p:spTree>
    <p:extLst>
      <p:ext uri="{BB962C8B-B14F-4D97-AF65-F5344CB8AC3E}">
        <p14:creationId xmlns:p14="http://schemas.microsoft.com/office/powerpoint/2010/main" val="278047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HALLELUJAH CHORUS (from Handel’s Messiah):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prstClr val="white"/>
                </a:solidFill>
              </a:rPr>
              <a:t>“</a:t>
            </a:r>
            <a:r>
              <a:rPr lang="en-US" sz="1200" b="1" i="1" u="sng" dirty="0">
                <a:solidFill>
                  <a:prstClr val="white"/>
                </a:solidFill>
              </a:rPr>
              <a:t>Hallelujah! For the Lord our God, the Almighty, reigns.</a:t>
            </a:r>
          </a:p>
          <a:p>
            <a:endParaRPr lang="en-US" b="1" i="1" dirty="0"/>
          </a:p>
          <a:p>
            <a:r>
              <a:rPr lang="en-US" b="1" i="1" dirty="0"/>
              <a:t>Reigns </a:t>
            </a:r>
            <a:r>
              <a:rPr lang="en-US" b="0" i="0" dirty="0">
                <a:sym typeface="Wingdings" panose="05000000000000000000" pitchFamily="2" charset="2"/>
              </a:rPr>
              <a:t> aorist (could be inceptive meaning </a:t>
            </a:r>
            <a:r>
              <a:rPr lang="en-US" b="1" i="1" dirty="0">
                <a:sym typeface="Wingdings" panose="05000000000000000000" pitchFamily="2" charset="2"/>
              </a:rPr>
              <a:t>He has begun to reign... </a:t>
            </a:r>
            <a:r>
              <a:rPr lang="en-US" b="0" i="0" dirty="0">
                <a:sym typeface="Wingdings" panose="05000000000000000000" pitchFamily="2" charset="2"/>
              </a:rPr>
              <a:t>It has started)</a:t>
            </a:r>
            <a:endParaRPr lang="en-US" b="0" i="0" dirty="0"/>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3382070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HALLELUJAH CHORUS (from Handel’s Messiah):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prstClr val="white"/>
                </a:solidFill>
              </a:rPr>
              <a:t>“</a:t>
            </a:r>
            <a:r>
              <a:rPr lang="en-US" sz="1200" b="1" i="1" u="sng" dirty="0">
                <a:solidFill>
                  <a:prstClr val="white"/>
                </a:solidFill>
              </a:rPr>
              <a:t>Hallelujah! For the Lord our God, the Almighty, reigns.</a:t>
            </a: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3707754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12/2/2020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12/2/2020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7.jp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19:1-6 cont.  Hallelujah Chorus</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3008003"/>
          </a:xfrm>
          <a:prstGeom prst="rect">
            <a:avLst/>
          </a:prstGeom>
        </p:spPr>
        <p:txBody>
          <a:bodyPr wrap="square">
            <a:spAutoFit/>
          </a:bodyPr>
          <a:lstStyle/>
          <a:p>
            <a:pPr lvl="0">
              <a:lnSpc>
                <a:spcPct val="90000"/>
              </a:lnSpc>
              <a:spcBef>
                <a:spcPts val="1000"/>
              </a:spcBef>
              <a:defRPr/>
            </a:pPr>
            <a:r>
              <a:rPr lang="en-US" sz="3200" i="1" dirty="0">
                <a:solidFill>
                  <a:prstClr val="white"/>
                </a:solidFill>
              </a:rPr>
              <a:t>6 Then I </a:t>
            </a:r>
            <a:r>
              <a:rPr lang="en-US" sz="3200" b="1" i="1" u="sng" dirty="0">
                <a:solidFill>
                  <a:prstClr val="white"/>
                </a:solidFill>
              </a:rPr>
              <a:t>heard</a:t>
            </a:r>
            <a:r>
              <a:rPr lang="en-US" sz="3200" i="1" dirty="0">
                <a:solidFill>
                  <a:prstClr val="white"/>
                </a:solidFill>
              </a:rPr>
              <a:t> something </a:t>
            </a:r>
            <a:r>
              <a:rPr lang="en-US" sz="3200" b="1" i="1" dirty="0">
                <a:solidFill>
                  <a:prstClr val="white"/>
                </a:solidFill>
              </a:rPr>
              <a:t>like the voice of a great multitude and like the sound of many waters, and like the sound of mighty peals of thunder,</a:t>
            </a:r>
            <a:r>
              <a:rPr lang="en-US" sz="3200" i="1" dirty="0">
                <a:solidFill>
                  <a:prstClr val="white"/>
                </a:solidFill>
              </a:rPr>
              <a:t> saying,</a:t>
            </a:r>
          </a:p>
          <a:p>
            <a:pPr lvl="0">
              <a:lnSpc>
                <a:spcPct val="90000"/>
              </a:lnSpc>
              <a:spcBef>
                <a:spcPts val="1000"/>
              </a:spcBef>
              <a:defRPr/>
            </a:pPr>
            <a:endParaRPr lang="en-US" sz="3200" i="1" dirty="0">
              <a:solidFill>
                <a:prstClr val="white"/>
              </a:solidFill>
            </a:endParaRPr>
          </a:p>
          <a:p>
            <a:pPr lvl="0">
              <a:lnSpc>
                <a:spcPct val="90000"/>
              </a:lnSpc>
              <a:spcBef>
                <a:spcPts val="1000"/>
              </a:spcBef>
              <a:defRPr/>
            </a:pPr>
            <a:r>
              <a:rPr lang="en-US" sz="3200" i="1" dirty="0">
                <a:solidFill>
                  <a:prstClr val="white"/>
                </a:solidFill>
              </a:rPr>
              <a:t>“</a:t>
            </a:r>
            <a:r>
              <a:rPr lang="en-US" sz="3200" b="1" i="1" u="sng" dirty="0">
                <a:solidFill>
                  <a:prstClr val="white"/>
                </a:solidFill>
              </a:rPr>
              <a:t>Hallelujah! For the Lord our God, the Almighty, reigns</a:t>
            </a:r>
            <a:r>
              <a:rPr lang="en-US" sz="3200" b="1" i="1" dirty="0">
                <a:solidFill>
                  <a:prstClr val="white"/>
                </a:solidFill>
              </a:rPr>
              <a:t>.</a:t>
            </a:r>
          </a:p>
        </p:txBody>
      </p:sp>
    </p:spTree>
    <p:extLst>
      <p:ext uri="{BB962C8B-B14F-4D97-AF65-F5344CB8AC3E}">
        <p14:creationId xmlns:p14="http://schemas.microsoft.com/office/powerpoint/2010/main" val="222426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looking at the camera&#10;&#10;Description automatically generated">
            <a:extLst>
              <a:ext uri="{FF2B5EF4-FFF2-40B4-BE49-F238E27FC236}">
                <a16:creationId xmlns:a16="http://schemas.microsoft.com/office/drawing/2014/main" id="{48753F70-836B-41B9-B225-E1273D5C6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30" y="1790852"/>
            <a:ext cx="4188841" cy="5067147"/>
          </a:xfrm>
          <a:prstGeom prst="rect">
            <a:avLst/>
          </a:prstGeom>
        </p:spPr>
      </p:pic>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19:6  KJV  Hallelujah Chorus</a:t>
            </a:r>
          </a:p>
        </p:txBody>
      </p:sp>
      <p:sp>
        <p:nvSpPr>
          <p:cNvPr id="3" name="Rectangle 2">
            <a:extLst>
              <a:ext uri="{FF2B5EF4-FFF2-40B4-BE49-F238E27FC236}">
                <a16:creationId xmlns:a16="http://schemas.microsoft.com/office/drawing/2014/main" id="{3B1F58D5-94AE-4B6C-A79E-3BA257A05473}"/>
              </a:ext>
            </a:extLst>
          </p:cNvPr>
          <p:cNvSpPr/>
          <p:nvPr/>
        </p:nvSpPr>
        <p:spPr>
          <a:xfrm>
            <a:off x="4288971" y="2517013"/>
            <a:ext cx="7179129" cy="2214965"/>
          </a:xfrm>
          <a:prstGeom prst="rect">
            <a:avLst/>
          </a:prstGeom>
        </p:spPr>
        <p:txBody>
          <a:bodyPr wrap="square">
            <a:spAutoFit/>
          </a:bodyPr>
          <a:lstStyle/>
          <a:p>
            <a:pPr lvl="0" algn="ctr">
              <a:lnSpc>
                <a:spcPct val="90000"/>
              </a:lnSpc>
              <a:spcBef>
                <a:spcPts val="1000"/>
              </a:spcBef>
              <a:defRPr/>
            </a:pPr>
            <a:r>
              <a:rPr lang="en-US" sz="4800" b="1" i="1" u="sng" dirty="0">
                <a:solidFill>
                  <a:prstClr val="white"/>
                </a:solidFill>
              </a:rPr>
              <a:t>Hallelujah! </a:t>
            </a:r>
          </a:p>
          <a:p>
            <a:pPr lvl="0" algn="ctr">
              <a:lnSpc>
                <a:spcPct val="90000"/>
              </a:lnSpc>
              <a:spcBef>
                <a:spcPts val="1000"/>
              </a:spcBef>
              <a:defRPr/>
            </a:pPr>
            <a:r>
              <a:rPr lang="en-US" sz="4800" b="1" i="1" u="sng" dirty="0">
                <a:solidFill>
                  <a:prstClr val="white"/>
                </a:solidFill>
              </a:rPr>
              <a:t>for the Lord God omnipotent </a:t>
            </a:r>
            <a:r>
              <a:rPr lang="en-US" sz="4800" b="1" i="1" u="sng" dirty="0" err="1">
                <a:solidFill>
                  <a:prstClr val="white"/>
                </a:solidFill>
              </a:rPr>
              <a:t>reigneth</a:t>
            </a:r>
            <a:r>
              <a:rPr lang="en-US" sz="4800" b="1" i="1" u="sng" dirty="0">
                <a:solidFill>
                  <a:prstClr val="white"/>
                </a:solidFill>
              </a:rPr>
              <a:t>.</a:t>
            </a:r>
          </a:p>
        </p:txBody>
      </p:sp>
      <p:pic>
        <p:nvPicPr>
          <p:cNvPr id="4" name="EDIS-SRP-0195-06_hallelujah_chorus_2">
            <a:hlinkClick r:id="" action="ppaction://media"/>
            <a:extLst>
              <a:ext uri="{FF2B5EF4-FFF2-40B4-BE49-F238E27FC236}">
                <a16:creationId xmlns:a16="http://schemas.microsoft.com/office/drawing/2014/main" id="{1B96B5F0-6772-425A-80D7-4ADA8C3CDC7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932714"/>
            <a:ext cx="609600" cy="609600"/>
          </a:xfrm>
          <a:prstGeom prst="rect">
            <a:avLst/>
          </a:prstGeom>
        </p:spPr>
      </p:pic>
      <p:sp>
        <p:nvSpPr>
          <p:cNvPr id="5" name="Rectangle 4">
            <a:extLst>
              <a:ext uri="{FF2B5EF4-FFF2-40B4-BE49-F238E27FC236}">
                <a16:creationId xmlns:a16="http://schemas.microsoft.com/office/drawing/2014/main" id="{C480B188-2CA6-4479-8CFB-F102461138E7}"/>
              </a:ext>
            </a:extLst>
          </p:cNvPr>
          <p:cNvSpPr/>
          <p:nvPr/>
        </p:nvSpPr>
        <p:spPr>
          <a:xfrm>
            <a:off x="3047999" y="5157319"/>
            <a:ext cx="9144001" cy="1384995"/>
          </a:xfrm>
          <a:prstGeom prst="rect">
            <a:avLst/>
          </a:prstGeom>
        </p:spPr>
        <p:txBody>
          <a:bodyPr wrap="square">
            <a:spAutoFit/>
          </a:bodyPr>
          <a:lstStyle/>
          <a:p>
            <a:r>
              <a:rPr lang="en-US" sz="2800" dirty="0">
                <a:solidFill>
                  <a:srgbClr val="CCCCCC"/>
                </a:solidFill>
                <a:latin typeface="Trebuchet MS" panose="020B0603020202020204" pitchFamily="34" charset="0"/>
              </a:rPr>
              <a:t>This audio is part of the collection: Open Source Audio</a:t>
            </a:r>
            <a:br>
              <a:rPr lang="en-US" sz="2800" dirty="0"/>
            </a:br>
            <a:r>
              <a:rPr lang="en-US" sz="2800" dirty="0">
                <a:solidFill>
                  <a:srgbClr val="CCCCCC"/>
                </a:solidFill>
                <a:latin typeface="Trebuchet MS" panose="020B0603020202020204" pitchFamily="34" charset="0"/>
              </a:rPr>
              <a:t>Artist/Composer: National Park Service (NPS)</a:t>
            </a:r>
            <a:br>
              <a:rPr lang="en-US" sz="2800" dirty="0"/>
            </a:br>
            <a:r>
              <a:rPr lang="en-US" sz="2800" dirty="0">
                <a:solidFill>
                  <a:srgbClr val="CCCCCC"/>
                </a:solidFill>
                <a:latin typeface="Trebuchet MS" panose="020B0603020202020204" pitchFamily="34" charset="0"/>
              </a:rPr>
              <a:t>Creative Commons license: Public Domain</a:t>
            </a:r>
            <a:endParaRPr lang="en-US" sz="2800" dirty="0"/>
          </a:p>
        </p:txBody>
      </p:sp>
    </p:spTree>
    <p:extLst>
      <p:ext uri="{BB962C8B-B14F-4D97-AF65-F5344CB8AC3E}">
        <p14:creationId xmlns:p14="http://schemas.microsoft.com/office/powerpoint/2010/main" val="283829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19:7-9 Wedding Feast of the Lamb</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3766159"/>
          </a:xfrm>
          <a:prstGeom prst="rect">
            <a:avLst/>
          </a:prstGeom>
        </p:spPr>
        <p:txBody>
          <a:bodyPr wrap="square">
            <a:spAutoFit/>
          </a:bodyPr>
          <a:lstStyle/>
          <a:p>
            <a:pPr lvl="0">
              <a:lnSpc>
                <a:spcPct val="90000"/>
              </a:lnSpc>
              <a:spcBef>
                <a:spcPts val="1000"/>
              </a:spcBef>
              <a:defRPr/>
            </a:pPr>
            <a:r>
              <a:rPr lang="en-US" sz="3200" i="1" dirty="0">
                <a:solidFill>
                  <a:prstClr val="white"/>
                </a:solidFill>
              </a:rPr>
              <a:t>7 Let’s </a:t>
            </a:r>
            <a:r>
              <a:rPr lang="en-US" sz="3200" b="1" i="1" u="sng" dirty="0">
                <a:solidFill>
                  <a:prstClr val="white"/>
                </a:solidFill>
              </a:rPr>
              <a:t>rejoice and be glad</a:t>
            </a:r>
            <a:r>
              <a:rPr lang="en-US" sz="3200" b="1" i="1" dirty="0">
                <a:solidFill>
                  <a:prstClr val="white"/>
                </a:solidFill>
              </a:rPr>
              <a:t> </a:t>
            </a:r>
            <a:r>
              <a:rPr lang="en-US" sz="3200" i="1" dirty="0">
                <a:solidFill>
                  <a:prstClr val="white"/>
                </a:solidFill>
              </a:rPr>
              <a:t>and </a:t>
            </a:r>
            <a:r>
              <a:rPr lang="en-US" sz="3200" b="1" i="1" u="sng" dirty="0">
                <a:solidFill>
                  <a:prstClr val="white"/>
                </a:solidFill>
              </a:rPr>
              <a:t>give the glory to Him</a:t>
            </a:r>
            <a:r>
              <a:rPr lang="en-US" sz="3200" i="1" dirty="0">
                <a:solidFill>
                  <a:prstClr val="white"/>
                </a:solidFill>
              </a:rPr>
              <a:t>, because the </a:t>
            </a:r>
            <a:r>
              <a:rPr lang="en-US" sz="3200" b="1" i="1" u="sng" dirty="0">
                <a:solidFill>
                  <a:prstClr val="white"/>
                </a:solidFill>
              </a:rPr>
              <a:t>marriage of the Lamb</a:t>
            </a:r>
            <a:r>
              <a:rPr lang="en-US" sz="3200" i="1" dirty="0">
                <a:solidFill>
                  <a:prstClr val="white"/>
                </a:solidFill>
              </a:rPr>
              <a:t> has come, and </a:t>
            </a:r>
            <a:r>
              <a:rPr lang="en-US" sz="3200" b="1" i="1" u="sng" dirty="0">
                <a:solidFill>
                  <a:prstClr val="white"/>
                </a:solidFill>
              </a:rPr>
              <a:t>His bride has prepared herself</a:t>
            </a:r>
            <a:r>
              <a:rPr lang="en-US" sz="3200" i="1" dirty="0">
                <a:solidFill>
                  <a:prstClr val="white"/>
                </a:solidFill>
              </a:rPr>
              <a:t>.” 8 It was </a:t>
            </a:r>
            <a:r>
              <a:rPr lang="en-US" sz="3200" b="1" i="1" u="sng" dirty="0">
                <a:solidFill>
                  <a:prstClr val="white"/>
                </a:solidFill>
              </a:rPr>
              <a:t>given to her</a:t>
            </a:r>
            <a:r>
              <a:rPr lang="en-US" sz="3200" i="1" dirty="0">
                <a:solidFill>
                  <a:prstClr val="white"/>
                </a:solidFill>
              </a:rPr>
              <a:t> to clothe herself in fine linen, </a:t>
            </a:r>
            <a:r>
              <a:rPr lang="en-US" sz="3200" b="1" i="1" u="sng" dirty="0">
                <a:solidFill>
                  <a:prstClr val="white"/>
                </a:solidFill>
              </a:rPr>
              <a:t>bright and clean</a:t>
            </a:r>
            <a:r>
              <a:rPr lang="en-US" sz="3200" i="1" dirty="0">
                <a:solidFill>
                  <a:prstClr val="white"/>
                </a:solidFill>
              </a:rPr>
              <a:t>; for </a:t>
            </a:r>
            <a:r>
              <a:rPr lang="en-US" sz="3200" b="1" i="1" u="sng" dirty="0">
                <a:solidFill>
                  <a:prstClr val="white"/>
                </a:solidFill>
              </a:rPr>
              <a:t>the fine linen is the righteous acts of the saints</a:t>
            </a:r>
            <a:r>
              <a:rPr lang="en-US" sz="3200" i="1" dirty="0">
                <a:solidFill>
                  <a:prstClr val="white"/>
                </a:solidFill>
              </a:rPr>
              <a:t>.</a:t>
            </a:r>
          </a:p>
          <a:p>
            <a:pPr lvl="0">
              <a:lnSpc>
                <a:spcPct val="90000"/>
              </a:lnSpc>
              <a:spcBef>
                <a:spcPts val="1000"/>
              </a:spcBef>
              <a:defRPr/>
            </a:pPr>
            <a:r>
              <a:rPr lang="en-US" sz="3200" i="1" dirty="0">
                <a:solidFill>
                  <a:prstClr val="white"/>
                </a:solidFill>
              </a:rPr>
              <a:t>9 Then he said to me, “Write: ‘Blessed are those who are </a:t>
            </a:r>
            <a:r>
              <a:rPr lang="en-US" sz="3200" b="1" i="1" u="sng" dirty="0">
                <a:solidFill>
                  <a:prstClr val="white"/>
                </a:solidFill>
              </a:rPr>
              <a:t>invited to the wedding feast of the Lamb</a:t>
            </a:r>
            <a:r>
              <a:rPr lang="en-US" sz="3200" i="1" dirty="0">
                <a:solidFill>
                  <a:prstClr val="white"/>
                </a:solidFill>
              </a:rPr>
              <a:t>.’” And he *said to me, “These are </a:t>
            </a:r>
            <a:r>
              <a:rPr lang="en-US" sz="3200" b="1" i="1" u="sng" dirty="0">
                <a:solidFill>
                  <a:prstClr val="white"/>
                </a:solidFill>
              </a:rPr>
              <a:t>the true words of God</a:t>
            </a:r>
            <a:r>
              <a:rPr lang="en-US" sz="3200" i="1" dirty="0">
                <a:solidFill>
                  <a:prstClr val="white"/>
                </a:solidFill>
              </a:rPr>
              <a:t>.”</a:t>
            </a:r>
            <a:endParaRPr lang="en-US" sz="3200" b="1" i="1" u="sng" dirty="0">
              <a:solidFill>
                <a:prstClr val="white"/>
              </a:solidFill>
            </a:endParaRPr>
          </a:p>
        </p:txBody>
      </p:sp>
    </p:spTree>
    <p:extLst>
      <p:ext uri="{BB962C8B-B14F-4D97-AF65-F5344CB8AC3E}">
        <p14:creationId xmlns:p14="http://schemas.microsoft.com/office/powerpoint/2010/main" val="397133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19:7-9 Wedding Feast of the Lamb</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3766159"/>
          </a:xfrm>
          <a:prstGeom prst="rect">
            <a:avLst/>
          </a:prstGeom>
        </p:spPr>
        <p:txBody>
          <a:bodyPr wrap="square">
            <a:spAutoFit/>
          </a:bodyPr>
          <a:lstStyle/>
          <a:p>
            <a:pPr lvl="0">
              <a:lnSpc>
                <a:spcPct val="90000"/>
              </a:lnSpc>
              <a:spcBef>
                <a:spcPts val="1000"/>
              </a:spcBef>
              <a:defRPr/>
            </a:pPr>
            <a:r>
              <a:rPr lang="en-US" sz="3200" i="1" dirty="0">
                <a:solidFill>
                  <a:prstClr val="white"/>
                </a:solidFill>
              </a:rPr>
              <a:t>7 Let’s </a:t>
            </a:r>
            <a:r>
              <a:rPr lang="en-US" sz="3200" b="1" i="1" u="sng" dirty="0">
                <a:solidFill>
                  <a:prstClr val="white"/>
                </a:solidFill>
              </a:rPr>
              <a:t>rejoice and be glad</a:t>
            </a:r>
            <a:r>
              <a:rPr lang="en-US" sz="3200" b="1" i="1" dirty="0">
                <a:solidFill>
                  <a:prstClr val="white"/>
                </a:solidFill>
              </a:rPr>
              <a:t> </a:t>
            </a:r>
            <a:r>
              <a:rPr lang="en-US" sz="3200" i="1" dirty="0">
                <a:solidFill>
                  <a:prstClr val="white"/>
                </a:solidFill>
              </a:rPr>
              <a:t>and </a:t>
            </a:r>
            <a:r>
              <a:rPr lang="en-US" sz="3200" b="1" i="1" u="sng" dirty="0">
                <a:solidFill>
                  <a:prstClr val="white"/>
                </a:solidFill>
              </a:rPr>
              <a:t>give the glory to Him</a:t>
            </a:r>
            <a:r>
              <a:rPr lang="en-US" sz="3200" i="1" dirty="0">
                <a:solidFill>
                  <a:prstClr val="white"/>
                </a:solidFill>
              </a:rPr>
              <a:t>, because the </a:t>
            </a:r>
            <a:r>
              <a:rPr lang="en-US" sz="3200" b="1" i="1" u="sng" dirty="0">
                <a:solidFill>
                  <a:prstClr val="white"/>
                </a:solidFill>
              </a:rPr>
              <a:t>marriage of the Lamb</a:t>
            </a:r>
            <a:r>
              <a:rPr lang="en-US" sz="3200" i="1" dirty="0">
                <a:solidFill>
                  <a:prstClr val="white"/>
                </a:solidFill>
              </a:rPr>
              <a:t> has come, and </a:t>
            </a:r>
            <a:r>
              <a:rPr lang="en-US" sz="3200" b="1" i="1" u="sng" dirty="0">
                <a:solidFill>
                  <a:prstClr val="white"/>
                </a:solidFill>
              </a:rPr>
              <a:t>His bride has prepared herself</a:t>
            </a:r>
            <a:r>
              <a:rPr lang="en-US" sz="3200" i="1" dirty="0">
                <a:solidFill>
                  <a:prstClr val="white"/>
                </a:solidFill>
              </a:rPr>
              <a:t>.” 8 It was </a:t>
            </a:r>
            <a:r>
              <a:rPr lang="en-US" sz="3200" b="1" i="1" u="sng" dirty="0">
                <a:solidFill>
                  <a:prstClr val="white"/>
                </a:solidFill>
              </a:rPr>
              <a:t>given to her</a:t>
            </a:r>
            <a:r>
              <a:rPr lang="en-US" sz="3200" i="1" dirty="0">
                <a:solidFill>
                  <a:prstClr val="white"/>
                </a:solidFill>
              </a:rPr>
              <a:t> to clothe herself in fine linen, </a:t>
            </a:r>
            <a:r>
              <a:rPr lang="en-US" sz="3200" b="1" i="1" u="sng" dirty="0">
                <a:solidFill>
                  <a:prstClr val="white"/>
                </a:solidFill>
              </a:rPr>
              <a:t>bright and clean</a:t>
            </a:r>
            <a:r>
              <a:rPr lang="en-US" sz="3200" i="1" dirty="0">
                <a:solidFill>
                  <a:prstClr val="white"/>
                </a:solidFill>
              </a:rPr>
              <a:t>; for </a:t>
            </a:r>
            <a:r>
              <a:rPr lang="en-US" sz="3200" b="1" i="1" u="sng" dirty="0">
                <a:solidFill>
                  <a:prstClr val="white"/>
                </a:solidFill>
              </a:rPr>
              <a:t>the fine linen is the righteous acts of the saints</a:t>
            </a:r>
            <a:r>
              <a:rPr lang="en-US" sz="3200" i="1" dirty="0">
                <a:solidFill>
                  <a:prstClr val="white"/>
                </a:solidFill>
              </a:rPr>
              <a:t>.</a:t>
            </a:r>
          </a:p>
          <a:p>
            <a:pPr lvl="0">
              <a:lnSpc>
                <a:spcPct val="90000"/>
              </a:lnSpc>
              <a:spcBef>
                <a:spcPts val="1000"/>
              </a:spcBef>
              <a:defRPr/>
            </a:pPr>
            <a:r>
              <a:rPr lang="en-US" sz="3200" i="1" dirty="0">
                <a:solidFill>
                  <a:prstClr val="white"/>
                </a:solidFill>
              </a:rPr>
              <a:t>9 Then he said to me, “Write: ‘Blessed are those who are </a:t>
            </a:r>
            <a:r>
              <a:rPr lang="en-US" sz="3200" b="1" i="1" u="sng" dirty="0">
                <a:solidFill>
                  <a:prstClr val="white"/>
                </a:solidFill>
              </a:rPr>
              <a:t>invited to the wedding feast of the Lamb</a:t>
            </a:r>
            <a:r>
              <a:rPr lang="en-US" sz="3200" i="1" dirty="0">
                <a:solidFill>
                  <a:prstClr val="white"/>
                </a:solidFill>
              </a:rPr>
              <a:t>.’” And he *said to me, “These are </a:t>
            </a:r>
            <a:r>
              <a:rPr lang="en-US" sz="3200" b="1" i="1" u="sng" dirty="0">
                <a:solidFill>
                  <a:prstClr val="white"/>
                </a:solidFill>
              </a:rPr>
              <a:t>the true words of God</a:t>
            </a:r>
            <a:r>
              <a:rPr lang="en-US" sz="3200" i="1" dirty="0">
                <a:solidFill>
                  <a:prstClr val="white"/>
                </a:solidFill>
              </a:rPr>
              <a:t>.”</a:t>
            </a:r>
            <a:endParaRPr lang="en-US" sz="3200" b="1" i="1" u="sng" dirty="0">
              <a:solidFill>
                <a:prstClr val="white"/>
              </a:solidFill>
            </a:endParaRPr>
          </a:p>
        </p:txBody>
      </p:sp>
    </p:spTree>
    <p:extLst>
      <p:ext uri="{BB962C8B-B14F-4D97-AF65-F5344CB8AC3E}">
        <p14:creationId xmlns:p14="http://schemas.microsoft.com/office/powerpoint/2010/main" val="168967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19:10  Worship God!</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3340402"/>
          </a:xfrm>
          <a:prstGeom prst="rect">
            <a:avLst/>
          </a:prstGeom>
        </p:spPr>
        <p:txBody>
          <a:bodyPr wrap="square">
            <a:spAutoFit/>
          </a:bodyPr>
          <a:lstStyle/>
          <a:p>
            <a:pPr lvl="0">
              <a:lnSpc>
                <a:spcPct val="90000"/>
              </a:lnSpc>
              <a:spcBef>
                <a:spcPts val="1000"/>
              </a:spcBef>
              <a:defRPr/>
            </a:pPr>
            <a:r>
              <a:rPr lang="en-US" sz="3200" i="1" dirty="0">
                <a:solidFill>
                  <a:prstClr val="white"/>
                </a:solidFill>
              </a:rPr>
              <a:t>10 Then I fell at his feet to worship him. But he said to me, “Do not do that; I am a </a:t>
            </a:r>
            <a:r>
              <a:rPr lang="en-US" sz="3200" b="1" i="1" u="sng" dirty="0">
                <a:solidFill>
                  <a:prstClr val="white"/>
                </a:solidFill>
              </a:rPr>
              <a:t>fellow servant</a:t>
            </a:r>
            <a:r>
              <a:rPr lang="en-US" sz="3200" i="1" dirty="0">
                <a:solidFill>
                  <a:prstClr val="white"/>
                </a:solidFill>
              </a:rPr>
              <a:t> of yours and your brothers and sisters who </a:t>
            </a:r>
            <a:r>
              <a:rPr lang="en-US" sz="3200" b="1" i="1" u="sng" dirty="0">
                <a:solidFill>
                  <a:prstClr val="white"/>
                </a:solidFill>
              </a:rPr>
              <a:t>hold the testimony of Jesus</a:t>
            </a:r>
            <a:r>
              <a:rPr lang="en-US" sz="3200" i="1" dirty="0">
                <a:solidFill>
                  <a:prstClr val="white"/>
                </a:solidFill>
              </a:rPr>
              <a:t>; </a:t>
            </a:r>
            <a:r>
              <a:rPr lang="en-US" sz="3200" b="1" i="1" u="sng" dirty="0">
                <a:solidFill>
                  <a:prstClr val="white"/>
                </a:solidFill>
              </a:rPr>
              <a:t>worship God</a:t>
            </a:r>
            <a:r>
              <a:rPr lang="en-US" sz="3200" i="1" dirty="0">
                <a:solidFill>
                  <a:prstClr val="white"/>
                </a:solidFill>
              </a:rPr>
              <a:t>! </a:t>
            </a:r>
          </a:p>
          <a:p>
            <a:pPr lvl="0">
              <a:lnSpc>
                <a:spcPct val="90000"/>
              </a:lnSpc>
              <a:spcBef>
                <a:spcPts val="1000"/>
              </a:spcBef>
              <a:defRPr/>
            </a:pPr>
            <a:endParaRPr lang="en-US" sz="800" i="1" dirty="0">
              <a:solidFill>
                <a:prstClr val="white"/>
              </a:solidFill>
            </a:endParaRPr>
          </a:p>
          <a:p>
            <a:pPr lvl="0">
              <a:lnSpc>
                <a:spcPct val="90000"/>
              </a:lnSpc>
              <a:spcBef>
                <a:spcPts val="1000"/>
              </a:spcBef>
              <a:defRPr/>
            </a:pPr>
            <a:r>
              <a:rPr lang="en-US" sz="4000" b="1" i="1" u="sng" dirty="0">
                <a:solidFill>
                  <a:prstClr val="white"/>
                </a:solidFill>
              </a:rPr>
              <a:t>For the testimony of Jesus is the spirit of prophecy.</a:t>
            </a:r>
            <a:r>
              <a:rPr lang="en-US" sz="3200" i="1" dirty="0">
                <a:solidFill>
                  <a:prstClr val="white"/>
                </a:solidFill>
              </a:rPr>
              <a:t>”</a:t>
            </a:r>
            <a:endParaRPr lang="en-US" sz="3200" b="1" i="1" u="sng" dirty="0">
              <a:solidFill>
                <a:prstClr val="white"/>
              </a:solidFill>
            </a:endParaRPr>
          </a:p>
        </p:txBody>
      </p:sp>
    </p:spTree>
    <p:extLst>
      <p:ext uri="{BB962C8B-B14F-4D97-AF65-F5344CB8AC3E}">
        <p14:creationId xmlns:p14="http://schemas.microsoft.com/office/powerpoint/2010/main" val="17662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19:11-14  The Word of God</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4081117"/>
          </a:xfrm>
          <a:prstGeom prst="rect">
            <a:avLst/>
          </a:prstGeom>
        </p:spPr>
        <p:txBody>
          <a:bodyPr wrap="square">
            <a:spAutoFit/>
          </a:bodyPr>
          <a:lstStyle/>
          <a:p>
            <a:pPr lvl="0">
              <a:lnSpc>
                <a:spcPct val="90000"/>
              </a:lnSpc>
              <a:spcBef>
                <a:spcPts val="1000"/>
              </a:spcBef>
              <a:defRPr/>
            </a:pPr>
            <a:r>
              <a:rPr lang="en-US" sz="3200" i="1" dirty="0">
                <a:solidFill>
                  <a:prstClr val="white"/>
                </a:solidFill>
              </a:rPr>
              <a:t>11 And I saw heaven opened, and behold, </a:t>
            </a:r>
            <a:r>
              <a:rPr lang="en-US" sz="3200" b="1" i="1" u="sng" dirty="0">
                <a:solidFill>
                  <a:prstClr val="white"/>
                </a:solidFill>
              </a:rPr>
              <a:t>a white horse</a:t>
            </a:r>
            <a:r>
              <a:rPr lang="en-US" sz="3200" i="1" dirty="0">
                <a:solidFill>
                  <a:prstClr val="white"/>
                </a:solidFill>
              </a:rPr>
              <a:t>, and He who sat on it is </a:t>
            </a:r>
            <a:r>
              <a:rPr lang="en-US" sz="3200" b="1" i="1" u="sng" dirty="0">
                <a:solidFill>
                  <a:prstClr val="white"/>
                </a:solidFill>
              </a:rPr>
              <a:t>called Faithful and True</a:t>
            </a:r>
            <a:r>
              <a:rPr lang="en-US" sz="3200" i="1" dirty="0">
                <a:solidFill>
                  <a:prstClr val="white"/>
                </a:solidFill>
              </a:rPr>
              <a:t>, and </a:t>
            </a:r>
            <a:r>
              <a:rPr lang="en-US" sz="3200" b="1" i="1" u="sng" dirty="0">
                <a:solidFill>
                  <a:prstClr val="white"/>
                </a:solidFill>
              </a:rPr>
              <a:t>in righteousness He judges and wages war</a:t>
            </a:r>
            <a:r>
              <a:rPr lang="en-US" sz="3200" i="1" dirty="0">
                <a:solidFill>
                  <a:prstClr val="white"/>
                </a:solidFill>
              </a:rPr>
              <a:t>. 12 His eyes are a </a:t>
            </a:r>
            <a:r>
              <a:rPr lang="en-US" sz="3200" b="1" i="1" u="sng" dirty="0">
                <a:solidFill>
                  <a:prstClr val="white"/>
                </a:solidFill>
              </a:rPr>
              <a:t>flame of fire</a:t>
            </a:r>
            <a:r>
              <a:rPr lang="en-US" sz="3200" i="1" dirty="0">
                <a:solidFill>
                  <a:prstClr val="white"/>
                </a:solidFill>
              </a:rPr>
              <a:t>, and on His head are </a:t>
            </a:r>
            <a:r>
              <a:rPr lang="en-US" sz="3200" b="1" i="1" u="sng" dirty="0">
                <a:solidFill>
                  <a:prstClr val="white"/>
                </a:solidFill>
              </a:rPr>
              <a:t>many crowns</a:t>
            </a:r>
            <a:r>
              <a:rPr lang="en-US" sz="3200" i="1" dirty="0">
                <a:solidFill>
                  <a:prstClr val="white"/>
                </a:solidFill>
              </a:rPr>
              <a:t>; and He has </a:t>
            </a:r>
            <a:r>
              <a:rPr lang="en-US" sz="3200" b="1" i="1" u="sng" dirty="0">
                <a:solidFill>
                  <a:prstClr val="white"/>
                </a:solidFill>
              </a:rPr>
              <a:t>a name written on Him which no one knows except Himself</a:t>
            </a:r>
            <a:r>
              <a:rPr lang="en-US" sz="3200" i="1" dirty="0">
                <a:solidFill>
                  <a:prstClr val="white"/>
                </a:solidFill>
              </a:rPr>
              <a:t>. 13 He is clothed with </a:t>
            </a:r>
            <a:r>
              <a:rPr lang="en-US" sz="3200" b="1" i="1" u="sng" dirty="0">
                <a:solidFill>
                  <a:prstClr val="white"/>
                </a:solidFill>
              </a:rPr>
              <a:t>a robe dipped in blood</a:t>
            </a:r>
            <a:r>
              <a:rPr lang="en-US" sz="3200" i="1" dirty="0">
                <a:solidFill>
                  <a:prstClr val="white"/>
                </a:solidFill>
              </a:rPr>
              <a:t>, and His name is </a:t>
            </a:r>
            <a:r>
              <a:rPr lang="en-US" sz="3200" b="1" i="1" u="sng" dirty="0">
                <a:solidFill>
                  <a:prstClr val="white"/>
                </a:solidFill>
              </a:rPr>
              <a:t>called The Word of God</a:t>
            </a:r>
            <a:r>
              <a:rPr lang="en-US" sz="3200" i="1" dirty="0">
                <a:solidFill>
                  <a:prstClr val="white"/>
                </a:solidFill>
              </a:rPr>
              <a:t>. 14 And </a:t>
            </a:r>
            <a:r>
              <a:rPr lang="en-US" sz="3200" b="1" i="1" u="sng" dirty="0">
                <a:solidFill>
                  <a:prstClr val="white"/>
                </a:solidFill>
              </a:rPr>
              <a:t>the armies which are in heaven</a:t>
            </a:r>
            <a:r>
              <a:rPr lang="en-US" sz="3200" i="1" dirty="0">
                <a:solidFill>
                  <a:prstClr val="white"/>
                </a:solidFill>
              </a:rPr>
              <a:t>, clothed in fine linen, white and clean, were </a:t>
            </a:r>
            <a:r>
              <a:rPr lang="en-US" sz="3200" b="1" i="1" u="sng" dirty="0">
                <a:solidFill>
                  <a:prstClr val="white"/>
                </a:solidFill>
              </a:rPr>
              <a:t>following Him on white horses</a:t>
            </a:r>
            <a:r>
              <a:rPr lang="en-US" sz="3200" i="1" dirty="0">
                <a:solidFill>
                  <a:prstClr val="white"/>
                </a:solidFill>
              </a:rPr>
              <a:t>. </a:t>
            </a:r>
            <a:endParaRPr lang="en-US" sz="3200" b="1" i="1" u="sng" dirty="0">
              <a:solidFill>
                <a:prstClr val="white"/>
              </a:solidFill>
            </a:endParaRPr>
          </a:p>
        </p:txBody>
      </p:sp>
    </p:spTree>
    <p:extLst>
      <p:ext uri="{BB962C8B-B14F-4D97-AF65-F5344CB8AC3E}">
        <p14:creationId xmlns:p14="http://schemas.microsoft.com/office/powerpoint/2010/main" val="234562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John 1:1-3, 14  The Word (Logos)</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3766159"/>
          </a:xfrm>
          <a:prstGeom prst="rect">
            <a:avLst/>
          </a:prstGeom>
        </p:spPr>
        <p:txBody>
          <a:bodyPr wrap="square">
            <a:spAutoFit/>
          </a:bodyPr>
          <a:lstStyle/>
          <a:p>
            <a:pPr lvl="0">
              <a:lnSpc>
                <a:spcPct val="90000"/>
              </a:lnSpc>
              <a:spcBef>
                <a:spcPts val="1000"/>
              </a:spcBef>
              <a:defRPr/>
            </a:pPr>
            <a:r>
              <a:rPr lang="en-US" sz="3200" i="1" dirty="0">
                <a:solidFill>
                  <a:prstClr val="white"/>
                </a:solidFill>
              </a:rPr>
              <a:t>1 In the beginning was the </a:t>
            </a:r>
            <a:r>
              <a:rPr lang="en-US" sz="3200" b="1" i="1" u="sng" dirty="0">
                <a:solidFill>
                  <a:prstClr val="white"/>
                </a:solidFill>
              </a:rPr>
              <a:t>Word</a:t>
            </a:r>
            <a:r>
              <a:rPr lang="en-US" sz="3200" i="1" dirty="0">
                <a:solidFill>
                  <a:prstClr val="white"/>
                </a:solidFill>
              </a:rPr>
              <a:t>, and the </a:t>
            </a:r>
            <a:r>
              <a:rPr lang="en-US" sz="3200" b="1" i="1" u="sng" dirty="0">
                <a:solidFill>
                  <a:prstClr val="white"/>
                </a:solidFill>
              </a:rPr>
              <a:t>Word</a:t>
            </a:r>
            <a:r>
              <a:rPr lang="en-US" sz="3200" i="1" dirty="0">
                <a:solidFill>
                  <a:prstClr val="white"/>
                </a:solidFill>
              </a:rPr>
              <a:t> was with God, and the </a:t>
            </a:r>
            <a:r>
              <a:rPr lang="en-US" sz="3200" b="1" i="1" u="sng" dirty="0">
                <a:solidFill>
                  <a:prstClr val="white"/>
                </a:solidFill>
              </a:rPr>
              <a:t>Word</a:t>
            </a:r>
            <a:r>
              <a:rPr lang="en-US" sz="3200" i="1" dirty="0">
                <a:solidFill>
                  <a:prstClr val="white"/>
                </a:solidFill>
              </a:rPr>
              <a:t> was God. 2 He was with God in the beginning. 3 Through him all things were made; without him nothing was made that has been made. </a:t>
            </a:r>
          </a:p>
          <a:p>
            <a:pPr lvl="0">
              <a:lnSpc>
                <a:spcPct val="90000"/>
              </a:lnSpc>
              <a:spcBef>
                <a:spcPts val="1000"/>
              </a:spcBef>
              <a:defRPr/>
            </a:pPr>
            <a:r>
              <a:rPr lang="en-US" sz="3200" b="1" i="1" u="sng" dirty="0">
                <a:solidFill>
                  <a:prstClr val="white"/>
                </a:solidFill>
              </a:rPr>
              <a:t>14 The Word became flesh and made his dwelling among us. We have seen his glory, the glory of the one and only Son, who came from the Father, full of grace and truth.</a:t>
            </a:r>
          </a:p>
        </p:txBody>
      </p:sp>
    </p:spTree>
    <p:extLst>
      <p:ext uri="{BB962C8B-B14F-4D97-AF65-F5344CB8AC3E}">
        <p14:creationId xmlns:p14="http://schemas.microsoft.com/office/powerpoint/2010/main" val="285137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19:11-14 cont.  The Word of God</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4081117"/>
          </a:xfrm>
          <a:prstGeom prst="rect">
            <a:avLst/>
          </a:prstGeom>
        </p:spPr>
        <p:txBody>
          <a:bodyPr wrap="square">
            <a:spAutoFit/>
          </a:bodyPr>
          <a:lstStyle/>
          <a:p>
            <a:pPr lvl="0">
              <a:lnSpc>
                <a:spcPct val="90000"/>
              </a:lnSpc>
              <a:spcBef>
                <a:spcPts val="1000"/>
              </a:spcBef>
              <a:defRPr/>
            </a:pPr>
            <a:r>
              <a:rPr lang="en-US" sz="3200" i="1" dirty="0">
                <a:solidFill>
                  <a:prstClr val="white"/>
                </a:solidFill>
              </a:rPr>
              <a:t>11 And I saw heaven opened, and behold, </a:t>
            </a:r>
            <a:r>
              <a:rPr lang="en-US" sz="3200" b="1" i="1" u="sng" dirty="0">
                <a:solidFill>
                  <a:prstClr val="white"/>
                </a:solidFill>
              </a:rPr>
              <a:t>a white horse</a:t>
            </a:r>
            <a:r>
              <a:rPr lang="en-US" sz="3200" i="1" dirty="0">
                <a:solidFill>
                  <a:prstClr val="white"/>
                </a:solidFill>
              </a:rPr>
              <a:t>, and He who sat on it is </a:t>
            </a:r>
            <a:r>
              <a:rPr lang="en-US" sz="3200" b="1" i="1" u="sng" dirty="0">
                <a:solidFill>
                  <a:prstClr val="white"/>
                </a:solidFill>
              </a:rPr>
              <a:t>called Faithful and True</a:t>
            </a:r>
            <a:r>
              <a:rPr lang="en-US" sz="3200" i="1" dirty="0">
                <a:solidFill>
                  <a:prstClr val="white"/>
                </a:solidFill>
              </a:rPr>
              <a:t>, and </a:t>
            </a:r>
            <a:r>
              <a:rPr lang="en-US" sz="3200" b="1" i="1" u="sng" dirty="0">
                <a:solidFill>
                  <a:prstClr val="white"/>
                </a:solidFill>
              </a:rPr>
              <a:t>in righteousness He judges and wages war</a:t>
            </a:r>
            <a:r>
              <a:rPr lang="en-US" sz="3200" i="1" dirty="0">
                <a:solidFill>
                  <a:prstClr val="white"/>
                </a:solidFill>
              </a:rPr>
              <a:t>. 12 His eyes are a </a:t>
            </a:r>
            <a:r>
              <a:rPr lang="en-US" sz="3200" b="1" i="1" u="sng" dirty="0">
                <a:solidFill>
                  <a:prstClr val="white"/>
                </a:solidFill>
              </a:rPr>
              <a:t>flame of fire</a:t>
            </a:r>
            <a:r>
              <a:rPr lang="en-US" sz="3200" i="1" dirty="0">
                <a:solidFill>
                  <a:prstClr val="white"/>
                </a:solidFill>
              </a:rPr>
              <a:t>, and on His head are </a:t>
            </a:r>
            <a:r>
              <a:rPr lang="en-US" sz="3200" b="1" i="1" u="sng" dirty="0">
                <a:solidFill>
                  <a:prstClr val="white"/>
                </a:solidFill>
              </a:rPr>
              <a:t>many crowns</a:t>
            </a:r>
            <a:r>
              <a:rPr lang="en-US" sz="3200" i="1" dirty="0">
                <a:solidFill>
                  <a:prstClr val="white"/>
                </a:solidFill>
              </a:rPr>
              <a:t>; and He has </a:t>
            </a:r>
            <a:r>
              <a:rPr lang="en-US" sz="3200" b="1" i="1" u="sng" dirty="0">
                <a:solidFill>
                  <a:prstClr val="white"/>
                </a:solidFill>
              </a:rPr>
              <a:t>a name written on Him which no one knows except Himself</a:t>
            </a:r>
            <a:r>
              <a:rPr lang="en-US" sz="3200" i="1" dirty="0">
                <a:solidFill>
                  <a:prstClr val="white"/>
                </a:solidFill>
              </a:rPr>
              <a:t>. 13 He is clothed with </a:t>
            </a:r>
            <a:r>
              <a:rPr lang="en-US" sz="3200" b="1" i="1" u="sng" dirty="0">
                <a:solidFill>
                  <a:prstClr val="white"/>
                </a:solidFill>
              </a:rPr>
              <a:t>a robe dipped in blood</a:t>
            </a:r>
            <a:r>
              <a:rPr lang="en-US" sz="3200" i="1" dirty="0">
                <a:solidFill>
                  <a:prstClr val="white"/>
                </a:solidFill>
              </a:rPr>
              <a:t>, and His name is </a:t>
            </a:r>
            <a:r>
              <a:rPr lang="en-US" sz="3200" b="1" i="1" u="sng" dirty="0">
                <a:solidFill>
                  <a:prstClr val="white"/>
                </a:solidFill>
              </a:rPr>
              <a:t>called The Word of God</a:t>
            </a:r>
            <a:r>
              <a:rPr lang="en-US" sz="3200" i="1" dirty="0">
                <a:solidFill>
                  <a:prstClr val="white"/>
                </a:solidFill>
              </a:rPr>
              <a:t>. 14 And </a:t>
            </a:r>
            <a:r>
              <a:rPr lang="en-US" sz="3200" b="1" i="1" u="sng" dirty="0">
                <a:solidFill>
                  <a:prstClr val="white"/>
                </a:solidFill>
              </a:rPr>
              <a:t>the armies which are in heaven</a:t>
            </a:r>
            <a:r>
              <a:rPr lang="en-US" sz="3200" i="1" dirty="0">
                <a:solidFill>
                  <a:prstClr val="white"/>
                </a:solidFill>
              </a:rPr>
              <a:t>, clothed in fine linen, white and clean, were </a:t>
            </a:r>
            <a:r>
              <a:rPr lang="en-US" sz="3200" b="1" i="1" u="sng" dirty="0">
                <a:solidFill>
                  <a:prstClr val="white"/>
                </a:solidFill>
              </a:rPr>
              <a:t>following Him on white horses</a:t>
            </a:r>
            <a:r>
              <a:rPr lang="en-US" sz="3200" i="1" dirty="0">
                <a:solidFill>
                  <a:prstClr val="white"/>
                </a:solidFill>
              </a:rPr>
              <a:t>. </a:t>
            </a:r>
            <a:endParaRPr lang="en-US" sz="3200" b="1" i="1" u="sng" dirty="0">
              <a:solidFill>
                <a:prstClr val="white"/>
              </a:solidFill>
            </a:endParaRPr>
          </a:p>
        </p:txBody>
      </p:sp>
    </p:spTree>
    <p:extLst>
      <p:ext uri="{BB962C8B-B14F-4D97-AF65-F5344CB8AC3E}">
        <p14:creationId xmlns:p14="http://schemas.microsoft.com/office/powerpoint/2010/main" val="376170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ACC9E1D7-F0A3-4766-B15C-6C6D41F59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110"/>
            <a:ext cx="12192001" cy="6881138"/>
          </a:xfrm>
          <a:prstGeom prst="rect">
            <a:avLst/>
          </a:prstGeom>
        </p:spPr>
      </p:pic>
    </p:spTree>
    <p:extLst>
      <p:ext uri="{BB962C8B-B14F-4D97-AF65-F5344CB8AC3E}">
        <p14:creationId xmlns:p14="http://schemas.microsoft.com/office/powerpoint/2010/main" val="103873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B7B59C-B8C2-4A05-ADBE-7DDBE449A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183872"/>
          </a:xfrm>
          <a:prstGeom prst="rect">
            <a:avLst/>
          </a:prstGeom>
        </p:spPr>
      </p:pic>
    </p:spTree>
    <p:extLst>
      <p:ext uri="{BB962C8B-B14F-4D97-AF65-F5344CB8AC3E}">
        <p14:creationId xmlns:p14="http://schemas.microsoft.com/office/powerpoint/2010/main" val="64129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391886" y="753228"/>
            <a:ext cx="11076213" cy="1080938"/>
          </a:xfrm>
        </p:spPr>
        <p:txBody>
          <a:bodyPr>
            <a:normAutofit/>
          </a:bodyPr>
          <a:lstStyle/>
          <a:p>
            <a:r>
              <a:rPr lang="en-US" dirty="0"/>
              <a:t>Revelation 19:15-16  King of Kings, Lord of Lords</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2751522"/>
          </a:xfrm>
          <a:prstGeom prst="rect">
            <a:avLst/>
          </a:prstGeom>
        </p:spPr>
        <p:txBody>
          <a:bodyPr wrap="square">
            <a:spAutoFit/>
          </a:bodyPr>
          <a:lstStyle/>
          <a:p>
            <a:pPr lvl="0">
              <a:lnSpc>
                <a:spcPct val="90000"/>
              </a:lnSpc>
              <a:spcBef>
                <a:spcPts val="1000"/>
              </a:spcBef>
              <a:defRPr/>
            </a:pPr>
            <a:r>
              <a:rPr lang="en-US" sz="3200" i="1" dirty="0">
                <a:solidFill>
                  <a:prstClr val="white"/>
                </a:solidFill>
              </a:rPr>
              <a:t>15 </a:t>
            </a:r>
            <a:r>
              <a:rPr lang="en-US" sz="3200" b="1" i="1" u="sng" dirty="0">
                <a:solidFill>
                  <a:prstClr val="white"/>
                </a:solidFill>
              </a:rPr>
              <a:t>From His mouth comes a sharp sword</a:t>
            </a:r>
            <a:r>
              <a:rPr lang="en-US" sz="3200" i="1" dirty="0">
                <a:solidFill>
                  <a:prstClr val="white"/>
                </a:solidFill>
              </a:rPr>
              <a:t>, so that with it He may </a:t>
            </a:r>
            <a:r>
              <a:rPr lang="en-US" sz="3200" b="1" i="1" u="sng" dirty="0">
                <a:solidFill>
                  <a:prstClr val="white"/>
                </a:solidFill>
              </a:rPr>
              <a:t>strike down the nations</a:t>
            </a:r>
            <a:r>
              <a:rPr lang="en-US" sz="3200" i="1" dirty="0">
                <a:solidFill>
                  <a:prstClr val="white"/>
                </a:solidFill>
              </a:rPr>
              <a:t>, and He will </a:t>
            </a:r>
            <a:r>
              <a:rPr lang="en-US" sz="3200" b="1" i="1" u="sng" dirty="0">
                <a:solidFill>
                  <a:prstClr val="white"/>
                </a:solidFill>
              </a:rPr>
              <a:t>rule</a:t>
            </a:r>
            <a:r>
              <a:rPr lang="en-US" sz="3200" i="1" dirty="0">
                <a:solidFill>
                  <a:prstClr val="white"/>
                </a:solidFill>
              </a:rPr>
              <a:t> them with a rod of iron; and He </a:t>
            </a:r>
            <a:r>
              <a:rPr lang="en-US" sz="3200" b="1" i="1" u="sng" dirty="0">
                <a:solidFill>
                  <a:prstClr val="white"/>
                </a:solidFill>
              </a:rPr>
              <a:t>treads</a:t>
            </a:r>
            <a:r>
              <a:rPr lang="en-US" sz="3200" i="1" dirty="0">
                <a:solidFill>
                  <a:prstClr val="white"/>
                </a:solidFill>
              </a:rPr>
              <a:t> the wine press of </a:t>
            </a:r>
            <a:r>
              <a:rPr lang="en-US" sz="3200" b="1" i="1" u="sng" dirty="0">
                <a:solidFill>
                  <a:prstClr val="white"/>
                </a:solidFill>
              </a:rPr>
              <a:t>the fierce wrath of God</a:t>
            </a:r>
            <a:r>
              <a:rPr lang="en-US" sz="3200" i="1" dirty="0">
                <a:solidFill>
                  <a:prstClr val="white"/>
                </a:solidFill>
              </a:rPr>
              <a:t>, the Almighty. 16 And on His robe and on His thigh He has a name written: “</a:t>
            </a:r>
            <a:r>
              <a:rPr lang="en-US" sz="3200" b="1" i="1" u="sng" dirty="0">
                <a:solidFill>
                  <a:prstClr val="white"/>
                </a:solidFill>
              </a:rPr>
              <a:t>KING OF KINGS, AND LORD OF LORDS.”</a:t>
            </a:r>
          </a:p>
        </p:txBody>
      </p:sp>
    </p:spTree>
    <p:extLst>
      <p:ext uri="{BB962C8B-B14F-4D97-AF65-F5344CB8AC3E}">
        <p14:creationId xmlns:p14="http://schemas.microsoft.com/office/powerpoint/2010/main" val="46326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19:17-18  The Great Feast of Wrath</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3194721"/>
          </a:xfrm>
          <a:prstGeom prst="rect">
            <a:avLst/>
          </a:prstGeom>
        </p:spPr>
        <p:txBody>
          <a:bodyPr wrap="square">
            <a:spAutoFit/>
          </a:bodyPr>
          <a:lstStyle/>
          <a:p>
            <a:pPr lvl="0">
              <a:lnSpc>
                <a:spcPct val="90000"/>
              </a:lnSpc>
              <a:spcBef>
                <a:spcPts val="1000"/>
              </a:spcBef>
              <a:defRPr/>
            </a:pPr>
            <a:r>
              <a:rPr lang="en-US" sz="3200" i="1" dirty="0">
                <a:solidFill>
                  <a:prstClr val="white"/>
                </a:solidFill>
              </a:rPr>
              <a:t>17 Then I saw an angel </a:t>
            </a:r>
            <a:r>
              <a:rPr lang="en-US" sz="3200" b="1" i="1" u="sng" dirty="0">
                <a:solidFill>
                  <a:prstClr val="white"/>
                </a:solidFill>
              </a:rPr>
              <a:t>standing in the sun</a:t>
            </a:r>
            <a:r>
              <a:rPr lang="en-US" sz="3200" i="1" dirty="0">
                <a:solidFill>
                  <a:prstClr val="white"/>
                </a:solidFill>
              </a:rPr>
              <a:t>, and he cried out with a loud voice, saying to all the birds that fly in midheaven, “Come, </a:t>
            </a:r>
            <a:r>
              <a:rPr lang="en-US" sz="3200" b="1" i="1" u="sng" dirty="0">
                <a:solidFill>
                  <a:prstClr val="white"/>
                </a:solidFill>
              </a:rPr>
              <a:t>assemble for the great feast of God</a:t>
            </a:r>
            <a:r>
              <a:rPr lang="en-US" sz="3200" i="1" dirty="0">
                <a:solidFill>
                  <a:prstClr val="white"/>
                </a:solidFill>
              </a:rPr>
              <a:t>, 18 so that you may </a:t>
            </a:r>
            <a:r>
              <a:rPr lang="en-US" sz="3200" b="1" i="1" u="sng" dirty="0">
                <a:solidFill>
                  <a:prstClr val="white"/>
                </a:solidFill>
              </a:rPr>
              <a:t>eat the flesh</a:t>
            </a:r>
            <a:r>
              <a:rPr lang="en-US" sz="3200" i="1" dirty="0">
                <a:solidFill>
                  <a:prstClr val="white"/>
                </a:solidFill>
              </a:rPr>
              <a:t> of kings and the flesh of commanders, the flesh of mighty men, the flesh of horses and of those who sit on them, and the flesh of all people, both free and slaves, and small and great.”</a:t>
            </a:r>
          </a:p>
        </p:txBody>
      </p:sp>
    </p:spTree>
    <p:extLst>
      <p:ext uri="{BB962C8B-B14F-4D97-AF65-F5344CB8AC3E}">
        <p14:creationId xmlns:p14="http://schemas.microsoft.com/office/powerpoint/2010/main" val="385370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19:19  Assembling for War</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1421928"/>
          </a:xfrm>
          <a:prstGeom prst="rect">
            <a:avLst/>
          </a:prstGeom>
        </p:spPr>
        <p:txBody>
          <a:bodyPr wrap="square">
            <a:spAutoFit/>
          </a:bodyPr>
          <a:lstStyle/>
          <a:p>
            <a:pPr lvl="0">
              <a:lnSpc>
                <a:spcPct val="90000"/>
              </a:lnSpc>
              <a:spcBef>
                <a:spcPts val="1000"/>
              </a:spcBef>
              <a:defRPr/>
            </a:pPr>
            <a:r>
              <a:rPr lang="en-US" sz="3200" i="1" dirty="0">
                <a:solidFill>
                  <a:prstClr val="white"/>
                </a:solidFill>
              </a:rPr>
              <a:t>19 And I saw </a:t>
            </a:r>
            <a:r>
              <a:rPr lang="en-US" sz="3200" b="1" i="1" u="sng" dirty="0">
                <a:solidFill>
                  <a:prstClr val="white"/>
                </a:solidFill>
              </a:rPr>
              <a:t>the beast and the kings of the earth</a:t>
            </a:r>
            <a:r>
              <a:rPr lang="en-US" sz="3200" i="1" dirty="0">
                <a:solidFill>
                  <a:prstClr val="white"/>
                </a:solidFill>
              </a:rPr>
              <a:t> and their armies, </a:t>
            </a:r>
            <a:r>
              <a:rPr lang="en-US" sz="3200" b="1" i="1" u="sng" dirty="0">
                <a:solidFill>
                  <a:prstClr val="white"/>
                </a:solidFill>
              </a:rPr>
              <a:t>assembled to make war</a:t>
            </a:r>
            <a:r>
              <a:rPr lang="en-US" sz="3200" i="1" dirty="0">
                <a:solidFill>
                  <a:prstClr val="white"/>
                </a:solidFill>
              </a:rPr>
              <a:t> against Him who sat on the horse, and against His army.</a:t>
            </a:r>
            <a:endParaRPr lang="en-US" sz="3200" b="1" i="1" u="sng" dirty="0">
              <a:solidFill>
                <a:prstClr val="white"/>
              </a:solidFill>
            </a:endParaRPr>
          </a:p>
        </p:txBody>
      </p:sp>
    </p:spTree>
    <p:extLst>
      <p:ext uri="{BB962C8B-B14F-4D97-AF65-F5344CB8AC3E}">
        <p14:creationId xmlns:p14="http://schemas.microsoft.com/office/powerpoint/2010/main" val="265727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6236" y="30773"/>
            <a:ext cx="5099764" cy="67964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2231308" y="4913472"/>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76EA822D-5E27-4A8F-B8C5-7B931866EF68}"/>
              </a:ext>
            </a:extLst>
          </p:cNvPr>
          <p:cNvSpPr txBox="1"/>
          <p:nvPr/>
        </p:nvSpPr>
        <p:spPr>
          <a:xfrm>
            <a:off x="7076356" y="4559529"/>
            <a:ext cx="5768671"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Noah in his hoody</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511679" cy="5375777"/>
          </a:xfrm>
        </p:spPr>
        <p:txBody>
          <a:bodyPr>
            <a:noAutofit/>
          </a:bodyPr>
          <a:lstStyle/>
          <a:p>
            <a:pPr marL="0" indent="0">
              <a:lnSpc>
                <a:spcPct val="100000"/>
              </a:lnSpc>
              <a:spcBef>
                <a:spcPts val="0"/>
              </a:spcBef>
              <a:buNone/>
            </a:pPr>
            <a:r>
              <a:rPr lang="en-US" sz="4400" b="1" u="sng" dirty="0">
                <a:effectLst>
                  <a:outerShdw blurRad="38100" dist="38100" dir="2700000" algn="tl">
                    <a:srgbClr val="000000">
                      <a:alpha val="43137"/>
                    </a:srgbClr>
                  </a:outerShdw>
                </a:effectLst>
              </a:rPr>
              <a:t>Sundays Facebook Live or In-person</a:t>
            </a:r>
            <a:r>
              <a:rPr lang="en-US" sz="4400" b="1" dirty="0">
                <a:effectLst>
                  <a:outerShdw blurRad="38100" dist="38100" dir="2700000" algn="tl">
                    <a:srgbClr val="000000">
                      <a:alpha val="43137"/>
                    </a:srgbClr>
                  </a:outerShdw>
                </a:effectLst>
              </a:rPr>
              <a:t>:   </a:t>
            </a:r>
          </a:p>
          <a:p>
            <a:pPr marL="0" indent="0">
              <a:lnSpc>
                <a:spcPct val="100000"/>
              </a:lnSpc>
              <a:spcBef>
                <a:spcPts val="600"/>
              </a:spcBef>
              <a:buNone/>
            </a:pPr>
            <a:r>
              <a:rPr lang="en-US" sz="4400" b="1" dirty="0">
                <a:effectLst>
                  <a:outerShdw blurRad="38100" dist="38100" dir="2700000" algn="tl">
                    <a:srgbClr val="000000">
                      <a:alpha val="43137"/>
                    </a:srgbClr>
                  </a:outerShdw>
                </a:effectLst>
              </a:rPr>
              <a:t>  9:15  Small Group Sunday School Classes </a:t>
            </a:r>
          </a:p>
          <a:p>
            <a:pPr marL="0" indent="0">
              <a:buNone/>
            </a:pPr>
            <a:endParaRPr lang="en-US" sz="1000" b="1" dirty="0">
              <a:effectLst>
                <a:outerShdw blurRad="38100" dist="38100" dir="2700000" algn="tl">
                  <a:srgbClr val="000000">
                    <a:alpha val="43137"/>
                  </a:srgbClr>
                </a:outerShdw>
              </a:effectLst>
            </a:endParaRPr>
          </a:p>
          <a:p>
            <a:pPr marL="0" indent="0">
              <a:spcBef>
                <a:spcPts val="0"/>
              </a:spcBef>
              <a:buNone/>
            </a:pPr>
            <a:r>
              <a:rPr lang="en-US" sz="4800" b="1" dirty="0">
                <a:effectLst>
                  <a:outerShdw blurRad="38100" dist="38100" dir="2700000" algn="tl">
                    <a:srgbClr val="000000">
                      <a:alpha val="43137"/>
                    </a:srgbClr>
                  </a:outerShdw>
                </a:effectLst>
              </a:rPr>
              <a:t> 10:30  Worship</a:t>
            </a:r>
          </a:p>
          <a:p>
            <a:pPr marL="0" indent="0" algn="ctr">
              <a:buNone/>
            </a:pPr>
            <a:r>
              <a:rPr lang="en-US" sz="4800" b="1" dirty="0">
                <a:effectLst>
                  <a:outerShdw blurRad="38100" dist="38100" dir="2700000" algn="tl">
                    <a:srgbClr val="000000">
                      <a:alpha val="43137"/>
                    </a:srgbClr>
                  </a:outerShdw>
                </a:effectLst>
              </a:rPr>
              <a:t>--------------------------------</a:t>
            </a:r>
          </a:p>
          <a:p>
            <a:pPr marL="0" indent="0" algn="ctr">
              <a:buNone/>
            </a:pPr>
            <a:r>
              <a:rPr lang="en-US" sz="4800" b="1" dirty="0">
                <a:effectLst>
                  <a:outerShdw blurRad="38100" dist="38100" dir="2700000" algn="tl">
                    <a:srgbClr val="000000">
                      <a:alpha val="43137"/>
                    </a:srgbClr>
                  </a:outerShdw>
                </a:effectLst>
              </a:rPr>
              <a:t>Mask in and Mask out...</a:t>
            </a:r>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2032-7CE7-4FD5-92D7-E588454A8459}"/>
              </a:ext>
            </a:extLst>
          </p:cNvPr>
          <p:cNvSpPr>
            <a:spLocks noGrp="1"/>
          </p:cNvSpPr>
          <p:nvPr>
            <p:ph type="ctrTitle"/>
          </p:nvPr>
        </p:nvSpPr>
        <p:spPr/>
        <p:txBody>
          <a:bodyPr/>
          <a:lstStyle/>
          <a:p>
            <a:r>
              <a:rPr lang="en-US" dirty="0"/>
              <a:t>BEGIN HERE </a:t>
            </a:r>
            <a:br>
              <a:rPr lang="en-US" dirty="0"/>
            </a:br>
            <a:r>
              <a:rPr lang="en-US" dirty="0"/>
              <a:t>December 2, 2020</a:t>
            </a:r>
          </a:p>
        </p:txBody>
      </p:sp>
      <p:sp>
        <p:nvSpPr>
          <p:cNvPr id="3" name="Subtitle 2">
            <a:extLst>
              <a:ext uri="{FF2B5EF4-FFF2-40B4-BE49-F238E27FC236}">
                <a16:creationId xmlns:a16="http://schemas.microsoft.com/office/drawing/2014/main" id="{704B9FE9-6820-4C38-83FC-CB05F761DE3F}"/>
              </a:ext>
            </a:extLst>
          </p:cNvPr>
          <p:cNvSpPr>
            <a:spLocks noGrp="1"/>
          </p:cNvSpPr>
          <p:nvPr>
            <p:ph type="subTitle" idx="1"/>
          </p:nvPr>
        </p:nvSpPr>
        <p:spPr>
          <a:xfrm>
            <a:off x="680322" y="4394039"/>
            <a:ext cx="8144134" cy="1892461"/>
          </a:xfrm>
        </p:spPr>
        <p:txBody>
          <a:bodyPr>
            <a:noAutofit/>
          </a:bodyPr>
          <a:lstStyle/>
          <a:p>
            <a:r>
              <a:rPr lang="en-US" sz="4400" dirty="0"/>
              <a:t>Week 27 – Revelation 19</a:t>
            </a:r>
          </a:p>
          <a:p>
            <a:r>
              <a:rPr lang="en-US" sz="4400" dirty="0"/>
              <a:t>Hallelujah</a:t>
            </a:r>
          </a:p>
        </p:txBody>
      </p:sp>
    </p:spTree>
    <p:extLst>
      <p:ext uri="{BB962C8B-B14F-4D97-AF65-F5344CB8AC3E}">
        <p14:creationId xmlns:p14="http://schemas.microsoft.com/office/powerpoint/2010/main" val="2805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19:1-6..  Hallelujah Chorus</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3562001"/>
          </a:xfrm>
          <a:prstGeom prst="rect">
            <a:avLst/>
          </a:prstGeom>
        </p:spPr>
        <p:txBody>
          <a:bodyPr wrap="square">
            <a:spAutoFit/>
          </a:bodyPr>
          <a:lstStyle/>
          <a:p>
            <a:pPr lvl="0">
              <a:lnSpc>
                <a:spcPct val="90000"/>
              </a:lnSpc>
              <a:spcBef>
                <a:spcPts val="1000"/>
              </a:spcBef>
              <a:defRPr/>
            </a:pPr>
            <a:r>
              <a:rPr lang="en-US" sz="3200" i="1" dirty="0">
                <a:solidFill>
                  <a:prstClr val="white"/>
                </a:solidFill>
              </a:rPr>
              <a:t>1 After these things I heard something like a loud voice of a </a:t>
            </a:r>
            <a:r>
              <a:rPr lang="en-US" sz="3200" b="1" i="1" u="sng" dirty="0">
                <a:solidFill>
                  <a:prstClr val="white"/>
                </a:solidFill>
              </a:rPr>
              <a:t>great multitude in heaven</a:t>
            </a:r>
            <a:r>
              <a:rPr lang="en-US" sz="3200" i="1" dirty="0">
                <a:solidFill>
                  <a:prstClr val="white"/>
                </a:solidFill>
              </a:rPr>
              <a:t>, saying,</a:t>
            </a:r>
          </a:p>
          <a:p>
            <a:pPr lvl="0">
              <a:lnSpc>
                <a:spcPct val="90000"/>
              </a:lnSpc>
              <a:spcBef>
                <a:spcPts val="1000"/>
              </a:spcBef>
              <a:defRPr/>
            </a:pPr>
            <a:endParaRPr lang="en-US" sz="800" i="1" dirty="0">
              <a:solidFill>
                <a:prstClr val="white"/>
              </a:solidFill>
            </a:endParaRPr>
          </a:p>
          <a:p>
            <a:pPr lvl="0">
              <a:lnSpc>
                <a:spcPct val="90000"/>
              </a:lnSpc>
              <a:spcBef>
                <a:spcPts val="1000"/>
              </a:spcBef>
              <a:defRPr/>
            </a:pPr>
            <a:r>
              <a:rPr lang="en-US" sz="3200" i="1" dirty="0">
                <a:solidFill>
                  <a:prstClr val="white"/>
                </a:solidFill>
              </a:rPr>
              <a:t>“</a:t>
            </a:r>
            <a:r>
              <a:rPr lang="en-US" sz="3200" b="1" i="1" dirty="0">
                <a:solidFill>
                  <a:prstClr val="white"/>
                </a:solidFill>
              </a:rPr>
              <a:t>Hallelujah! </a:t>
            </a:r>
            <a:r>
              <a:rPr lang="en-US" sz="3200" b="1" i="1" u="sng" dirty="0">
                <a:solidFill>
                  <a:prstClr val="white"/>
                </a:solidFill>
              </a:rPr>
              <a:t>Salvation</a:t>
            </a:r>
            <a:r>
              <a:rPr lang="en-US" sz="3200" b="1" i="1" dirty="0">
                <a:solidFill>
                  <a:prstClr val="white"/>
                </a:solidFill>
              </a:rPr>
              <a:t>, </a:t>
            </a:r>
            <a:r>
              <a:rPr lang="en-US" sz="3200" b="1" i="1" u="sng" dirty="0">
                <a:solidFill>
                  <a:prstClr val="white"/>
                </a:solidFill>
              </a:rPr>
              <a:t>glory</a:t>
            </a:r>
            <a:r>
              <a:rPr lang="en-US" sz="3200" b="1" i="1" dirty="0">
                <a:solidFill>
                  <a:prstClr val="white"/>
                </a:solidFill>
              </a:rPr>
              <a:t>, and </a:t>
            </a:r>
            <a:r>
              <a:rPr lang="en-US" sz="3200" b="1" i="1" u="sng" dirty="0">
                <a:solidFill>
                  <a:prstClr val="white"/>
                </a:solidFill>
              </a:rPr>
              <a:t>power</a:t>
            </a:r>
            <a:r>
              <a:rPr lang="en-US" sz="3200" b="1" i="1" dirty="0">
                <a:solidFill>
                  <a:prstClr val="white"/>
                </a:solidFill>
              </a:rPr>
              <a:t> belong to our God</a:t>
            </a:r>
            <a:r>
              <a:rPr lang="en-US" sz="3200" i="1" dirty="0">
                <a:solidFill>
                  <a:prstClr val="white"/>
                </a:solidFill>
              </a:rPr>
              <a:t>, 2 because </a:t>
            </a:r>
            <a:r>
              <a:rPr lang="en-US" sz="3200" b="1" i="1" dirty="0">
                <a:solidFill>
                  <a:prstClr val="white"/>
                </a:solidFill>
              </a:rPr>
              <a:t>His judgments are </a:t>
            </a:r>
            <a:r>
              <a:rPr lang="en-US" sz="3200" b="1" i="1" u="sng" dirty="0">
                <a:solidFill>
                  <a:prstClr val="white"/>
                </a:solidFill>
              </a:rPr>
              <a:t>true</a:t>
            </a:r>
            <a:r>
              <a:rPr lang="en-US" sz="3200" b="1" i="1" dirty="0">
                <a:solidFill>
                  <a:prstClr val="white"/>
                </a:solidFill>
              </a:rPr>
              <a:t> and </a:t>
            </a:r>
            <a:r>
              <a:rPr lang="en-US" sz="3200" b="1" i="1" u="sng" dirty="0">
                <a:solidFill>
                  <a:prstClr val="white"/>
                </a:solidFill>
              </a:rPr>
              <a:t>righteous</a:t>
            </a:r>
            <a:r>
              <a:rPr lang="en-US" sz="3200" i="1" dirty="0">
                <a:solidFill>
                  <a:prstClr val="white"/>
                </a:solidFill>
              </a:rPr>
              <a:t>; for He has </a:t>
            </a:r>
            <a:r>
              <a:rPr lang="en-US" sz="3200" b="1" i="1" u="sng" dirty="0">
                <a:solidFill>
                  <a:prstClr val="white"/>
                </a:solidFill>
              </a:rPr>
              <a:t>judged</a:t>
            </a:r>
            <a:r>
              <a:rPr lang="en-US" sz="3200" i="1" dirty="0">
                <a:solidFill>
                  <a:prstClr val="white"/>
                </a:solidFill>
              </a:rPr>
              <a:t> the great prostitute who was corrupting the earth with her sexual immorality, and He has </a:t>
            </a:r>
            <a:r>
              <a:rPr lang="en-US" sz="3200" b="1" i="1" u="sng" dirty="0">
                <a:solidFill>
                  <a:prstClr val="white"/>
                </a:solidFill>
              </a:rPr>
              <a:t>avenged</a:t>
            </a:r>
            <a:r>
              <a:rPr lang="en-US" sz="3200" i="1" dirty="0">
                <a:solidFill>
                  <a:prstClr val="white"/>
                </a:solidFill>
              </a:rPr>
              <a:t> the blood of His bond-servants on her.”</a:t>
            </a:r>
            <a:endParaRPr lang="en-US" sz="3200" b="1" i="1" dirty="0">
              <a:solidFill>
                <a:prstClr val="white"/>
              </a:solidFill>
            </a:endParaRPr>
          </a:p>
        </p:txBody>
      </p:sp>
    </p:spTree>
    <p:extLst>
      <p:ext uri="{BB962C8B-B14F-4D97-AF65-F5344CB8AC3E}">
        <p14:creationId xmlns:p14="http://schemas.microsoft.com/office/powerpoint/2010/main" val="268393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19:1-6 cont..  Hallelujah Chorus</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3562001"/>
          </a:xfrm>
          <a:prstGeom prst="rect">
            <a:avLst/>
          </a:prstGeom>
        </p:spPr>
        <p:txBody>
          <a:bodyPr wrap="square">
            <a:spAutoFit/>
          </a:bodyPr>
          <a:lstStyle/>
          <a:p>
            <a:pPr lvl="0">
              <a:lnSpc>
                <a:spcPct val="90000"/>
              </a:lnSpc>
              <a:spcBef>
                <a:spcPts val="1000"/>
              </a:spcBef>
              <a:defRPr/>
            </a:pPr>
            <a:r>
              <a:rPr lang="en-US" sz="3200" i="1" dirty="0">
                <a:solidFill>
                  <a:prstClr val="white"/>
                </a:solidFill>
              </a:rPr>
              <a:t>3 And a </a:t>
            </a:r>
            <a:r>
              <a:rPr lang="en-US" sz="3200" b="1" i="1" u="sng" dirty="0">
                <a:solidFill>
                  <a:prstClr val="white"/>
                </a:solidFill>
              </a:rPr>
              <a:t>second</a:t>
            </a:r>
            <a:r>
              <a:rPr lang="en-US" sz="3200" i="1" dirty="0">
                <a:solidFill>
                  <a:prstClr val="white"/>
                </a:solidFill>
              </a:rPr>
              <a:t> time they said, “Hallelujah! Her smoke rises forever and ever.” 4 And the </a:t>
            </a:r>
            <a:r>
              <a:rPr lang="en-US" sz="3200" b="1" i="1" u="sng" dirty="0">
                <a:solidFill>
                  <a:prstClr val="white"/>
                </a:solidFill>
              </a:rPr>
              <a:t>twenty-four elders and the four living creatures fell down and worshiped God</a:t>
            </a:r>
            <a:r>
              <a:rPr lang="en-US" sz="3200" i="1" dirty="0">
                <a:solidFill>
                  <a:prstClr val="white"/>
                </a:solidFill>
              </a:rPr>
              <a:t> who sits on the throne, saying, “Amen. Hallelujah!” 5 And </a:t>
            </a:r>
            <a:r>
              <a:rPr lang="en-US" sz="3200" b="1" i="1" u="sng" dirty="0">
                <a:solidFill>
                  <a:prstClr val="white"/>
                </a:solidFill>
              </a:rPr>
              <a:t>a voice came from the throne</a:t>
            </a:r>
            <a:r>
              <a:rPr lang="en-US" sz="3200" i="1" dirty="0">
                <a:solidFill>
                  <a:prstClr val="white"/>
                </a:solidFill>
              </a:rPr>
              <a:t>, saying,</a:t>
            </a:r>
          </a:p>
          <a:p>
            <a:pPr lvl="0">
              <a:lnSpc>
                <a:spcPct val="90000"/>
              </a:lnSpc>
              <a:spcBef>
                <a:spcPts val="1000"/>
              </a:spcBef>
              <a:defRPr/>
            </a:pPr>
            <a:endParaRPr lang="en-US" sz="800" i="1" dirty="0">
              <a:solidFill>
                <a:prstClr val="white"/>
              </a:solidFill>
            </a:endParaRPr>
          </a:p>
          <a:p>
            <a:pPr lvl="0">
              <a:lnSpc>
                <a:spcPct val="90000"/>
              </a:lnSpc>
              <a:spcBef>
                <a:spcPts val="1000"/>
              </a:spcBef>
              <a:defRPr/>
            </a:pPr>
            <a:r>
              <a:rPr lang="en-US" sz="3200" i="1" dirty="0">
                <a:solidFill>
                  <a:prstClr val="white"/>
                </a:solidFill>
              </a:rPr>
              <a:t>“</a:t>
            </a:r>
            <a:r>
              <a:rPr lang="en-US" sz="3200" b="1" i="1" u="sng" dirty="0">
                <a:solidFill>
                  <a:prstClr val="white"/>
                </a:solidFill>
              </a:rPr>
              <a:t>Give praise to our God</a:t>
            </a:r>
            <a:r>
              <a:rPr lang="en-US" sz="3200" i="1" dirty="0">
                <a:solidFill>
                  <a:prstClr val="white"/>
                </a:solidFill>
              </a:rPr>
              <a:t>, all you His bond-servants, you who fear Him, the small and the great.”</a:t>
            </a:r>
            <a:endParaRPr lang="en-US" sz="3200" b="1" i="1" dirty="0">
              <a:solidFill>
                <a:prstClr val="white"/>
              </a:solidFill>
            </a:endParaRPr>
          </a:p>
        </p:txBody>
      </p:sp>
    </p:spTree>
    <p:extLst>
      <p:ext uri="{BB962C8B-B14F-4D97-AF65-F5344CB8AC3E}">
        <p14:creationId xmlns:p14="http://schemas.microsoft.com/office/powerpoint/2010/main" val="256247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25856</TotalTime>
  <Words>2542</Words>
  <Application>Microsoft Office PowerPoint</Application>
  <PresentationFormat>Widescreen</PresentationFormat>
  <Paragraphs>179</Paragraphs>
  <Slides>23</Slides>
  <Notes>21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Segoe UI</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BEGIN HERE  December 2, 2020</vt:lpstr>
      <vt:lpstr>Revelation 19:1-6..  Hallelujah Chorus</vt:lpstr>
      <vt:lpstr>Revelation 19:1-6 cont..  Hallelujah Chorus</vt:lpstr>
      <vt:lpstr>Revelation 19:1-6 cont.  Hallelujah Chorus</vt:lpstr>
      <vt:lpstr>Revelation 19:6  KJV  Hallelujah Chorus</vt:lpstr>
      <vt:lpstr>Revelation 19:7-9 Wedding Feast of the Lamb</vt:lpstr>
      <vt:lpstr>Revelation 19:7-9 Wedding Feast of the Lamb</vt:lpstr>
      <vt:lpstr>Revelation 19:10  Worship God!</vt:lpstr>
      <vt:lpstr>Revelation 19:11-14  The Word of God</vt:lpstr>
      <vt:lpstr>John 1:1-3, 14  The Word (Logos)</vt:lpstr>
      <vt:lpstr>Revelation 19:11-14 cont.  The Word of God</vt:lpstr>
      <vt:lpstr>PowerPoint Presentation</vt:lpstr>
      <vt:lpstr>PowerPoint Presentation</vt:lpstr>
      <vt:lpstr>Revelation 19:15-16  King of Kings, Lord of Lords</vt:lpstr>
      <vt:lpstr>Revelation 19:17-18  The Great Feast of Wrath</vt:lpstr>
      <vt:lpstr>Revelation 19:19  Assembling for War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557</cp:revision>
  <cp:lastPrinted>2020-11-04T22:45:54Z</cp:lastPrinted>
  <dcterms:created xsi:type="dcterms:W3CDTF">2020-05-12T01:25:54Z</dcterms:created>
  <dcterms:modified xsi:type="dcterms:W3CDTF">2020-12-03T02:56:29Z</dcterms:modified>
</cp:coreProperties>
</file>